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00" r:id="rId3"/>
    <p:sldId id="502" r:id="rId5"/>
    <p:sldId id="503" r:id="rId6"/>
    <p:sldId id="418" r:id="rId7"/>
    <p:sldId id="537" r:id="rId8"/>
    <p:sldId id="459" r:id="rId9"/>
    <p:sldId id="541" r:id="rId10"/>
    <p:sldId id="539" r:id="rId11"/>
    <p:sldId id="484" r:id="rId12"/>
    <p:sldId id="506" r:id="rId13"/>
    <p:sldId id="542" r:id="rId14"/>
    <p:sldId id="544" r:id="rId15"/>
    <p:sldId id="546" r:id="rId16"/>
    <p:sldId id="548" r:id="rId17"/>
    <p:sldId id="549" r:id="rId18"/>
    <p:sldId id="550" r:id="rId19"/>
    <p:sldId id="551" r:id="rId20"/>
    <p:sldId id="554" r:id="rId21"/>
    <p:sldId id="555" r:id="rId22"/>
    <p:sldId id="561" r:id="rId23"/>
    <p:sldId id="562" r:id="rId24"/>
    <p:sldId id="565" r:id="rId25"/>
    <p:sldId id="566" r:id="rId26"/>
    <p:sldId id="567" r:id="rId27"/>
    <p:sldId id="333"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E4EDF8"/>
    <a:srgbClr val="5B9BD5"/>
    <a:srgbClr val="D8ACE2"/>
    <a:srgbClr val="B0BCDE"/>
    <a:srgbClr val="244072"/>
    <a:srgbClr val="4472C4"/>
    <a:srgbClr val="F5F7FC"/>
    <a:srgbClr val="DAE3F3"/>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3" autoAdjust="0"/>
    <p:restoredTop sz="94743" autoAdjust="0"/>
  </p:normalViewPr>
  <p:slideViewPr>
    <p:cSldViewPr snapToGrid="0">
      <p:cViewPr varScale="1">
        <p:scale>
          <a:sx n="81" d="100"/>
          <a:sy n="81"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8F6D0-D37A-403A-850F-B514571AD3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53BD4-272A-4044-A8C2-D2951DF0D53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idx="2"/>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文本占位符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1988"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0B594-48A6-4E84-A83F-377D2A72D512}"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1988"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0B594-48A6-4E84-A83F-377D2A72D512}"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1988"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0B594-48A6-4E84-A83F-377D2A72D512}"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1988"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0B594-48A6-4E84-A83F-377D2A72D512}"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6084"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0E4D91-B60B-4334-9A36-7E15C35CFDB4}"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153BD4-272A-4044-A8C2-D2951DF0D53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1988"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50B594-48A6-4E84-A83F-377D2A72D512}" type="slidenum">
              <a:rPr lang="zh-CN" altLang="en-US" smtClean="0">
                <a:latin typeface="Calibri" panose="020F0502020204030204" pitchFamily="34" charset="0"/>
                <a:ea typeface="等线" panose="02010600030101010101" pitchFamily="2" charset="-122"/>
              </a:rPr>
            </a:fld>
            <a:endParaRPr lang="zh-CN" altLang="en-US">
              <a:latin typeface="Calibri" panose="020F0502020204030204" pitchFamily="34" charset="0"/>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Tree>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grpSp>
        <p:nvGrpSpPr>
          <p:cNvPr id="3" name="组合 4"/>
          <p:cNvGrpSpPr/>
          <p:nvPr userDrawn="1"/>
        </p:nvGrpSpPr>
        <p:grpSpPr bwMode="auto">
          <a:xfrm>
            <a:off x="9894888" y="468313"/>
            <a:ext cx="1481137" cy="458787"/>
            <a:chOff x="2558030" y="228446"/>
            <a:chExt cx="6774643" cy="2099603"/>
          </a:xfrm>
        </p:grpSpPr>
        <p:grpSp>
          <p:nvGrpSpPr>
            <p:cNvPr id="4" name="íšḻîďê"/>
            <p:cNvGrpSpPr/>
            <p:nvPr userDrawn="1"/>
          </p:nvGrpSpPr>
          <p:grpSpPr bwMode="auto">
            <a:xfrm>
              <a:off x="2558030" y="228446"/>
              <a:ext cx="2085857" cy="2099603"/>
              <a:chOff x="3551238" y="3067050"/>
              <a:chExt cx="722313" cy="727075"/>
            </a:xfrm>
          </p:grpSpPr>
          <p:sp>
            <p:nvSpPr>
              <p:cNvPr id="34" name="ïş1íḍê"/>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5" name="íšḻïḍè"/>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endParaRPr lang="zh-CN" altLang="en-US"/>
              </a:p>
            </p:txBody>
          </p:sp>
          <p:sp>
            <p:nvSpPr>
              <p:cNvPr id="36" name="ïśľíḓé"/>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7" name="ïslíḍê"/>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íṡļïdê"/>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9" name="iş1ïďe"/>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ïṩḷíḍé"/>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1" name="ïśľíḍè"/>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2" name="í$ḻîḋè"/>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3" name="iṣļíḋe"/>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4" name="iṩḷiḓé"/>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5" name="iSľiḍè"/>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6" name="ïṩḷîḍe"/>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7" name="íšḻiḑê"/>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8" name="ïṩļïďè"/>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49" name="îṥlïḋê"/>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50" name="îṧľïdè"/>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51" name="iSḷîḓê"/>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52" name="îślíďè"/>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53" name="iSḻïḍè"/>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54" name="ïṡliḑê"/>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5" name="islïďé"/>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6" name="îṥḷîdé"/>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isḷîḋé"/>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8" name="iśḷïḑè"/>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 name="iṧľiďé"/>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60" name="išľïḍé"/>
              <p:cNvSpPr>
                <a:spLocks noChangeArrowheads="1"/>
              </p:cNvSpPr>
              <p:nvPr/>
            </p:nvSpPr>
            <p:spPr bwMode="auto">
              <a:xfrm>
                <a:off x="3772511" y="3484678"/>
                <a:ext cx="7543" cy="60380"/>
              </a:xfrm>
              <a:prstGeom prst="rect">
                <a:avLst/>
              </a:prstGeom>
              <a:solidFill>
                <a:srgbClr val="FFFFFF"/>
              </a:solidFill>
              <a:ln w="0">
                <a:solidFill>
                  <a:srgbClr val="FFFFFF"/>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1" name="îŝlîḑè"/>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62" name="îṩḻíḓe"/>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63" name="î$1îdè"/>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64" name="iśľïḓe"/>
              <p:cNvSpPr>
                <a:spLocks noChangeArrowheads="1"/>
              </p:cNvSpPr>
              <p:nvPr/>
            </p:nvSpPr>
            <p:spPr bwMode="auto">
              <a:xfrm>
                <a:off x="4046587" y="3484678"/>
                <a:ext cx="5029" cy="60380"/>
              </a:xfrm>
              <a:prstGeom prst="rect">
                <a:avLst/>
              </a:prstGeom>
              <a:solidFill>
                <a:srgbClr val="FFFFFF"/>
              </a:solidFill>
              <a:ln w="0">
                <a:solidFill>
                  <a:srgbClr val="FFFFFF"/>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5" name="iṣļïḑè"/>
              <p:cNvSpPr>
                <a:spLocks noChangeArrowheads="1"/>
              </p:cNvSpPr>
              <p:nvPr/>
            </p:nvSpPr>
            <p:spPr bwMode="auto">
              <a:xfrm>
                <a:off x="3837887" y="3484678"/>
                <a:ext cx="7543" cy="60380"/>
              </a:xfrm>
              <a:prstGeom prst="rect">
                <a:avLst/>
              </a:prstGeom>
              <a:solidFill>
                <a:srgbClr val="FFFFFF"/>
              </a:solidFill>
              <a:ln w="0">
                <a:solidFill>
                  <a:srgbClr val="FFFFFF"/>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6" name="iṡḷidé"/>
              <p:cNvSpPr>
                <a:spLocks noChangeArrowheads="1"/>
              </p:cNvSpPr>
              <p:nvPr/>
            </p:nvSpPr>
            <p:spPr bwMode="auto">
              <a:xfrm>
                <a:off x="3978697" y="3484678"/>
                <a:ext cx="5029" cy="60380"/>
              </a:xfrm>
              <a:prstGeom prst="rect">
                <a:avLst/>
              </a:prstGeom>
              <a:solidFill>
                <a:srgbClr val="FFFFFF"/>
              </a:solidFill>
              <a:ln w="0">
                <a:solidFill>
                  <a:srgbClr val="FFFFFF"/>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7" name="íṡḷíḋe"/>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8" name="íŝ1iḑê"/>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69" name="îṩḷiḑe"/>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0" name="iṧḻiḑê"/>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1" name="ïṣḻîḋè"/>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2" name="îṡ1îḍé"/>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3" name="îš1íḑe"/>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iš1ïḍe"/>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5" name="îSḻîde"/>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6" name="î$ḻîḑé"/>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7" name="íŝļïḓe"/>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8" name="îS1iḍé"/>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79" name="išlïdé"/>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80" name="ïSlïde"/>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1" name="îşľïďe"/>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 name="ïşľíďê"/>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3" name="íś1ïdè"/>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4" name="iṩḷiḍe"/>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 name="ïŝ1iďè"/>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6" name="íṩļíḋê"/>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7" name="ïṧ1ïdè"/>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8" name="íŝḻîḍé"/>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9" name="îşḻïḓé"/>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0" name="íśļíďè"/>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iŝ1ïdé"/>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 name="is1ídè"/>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3" name="islíďê"/>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4" name="iṩlíḑê"/>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5" name="îṥḷïďê"/>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6" name="íṥḻïďè"/>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7" name="íṡḷíḍè"/>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98" name="î$ḷîḑé"/>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99" name="í$ľîdè"/>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100" name="iṥ1iḍè"/>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101" name="ïslidé"/>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endParaRPr lang="zh-CN" altLang="zh-CN">
                  <a:solidFill>
                    <a:srgbClr val="000000"/>
                  </a:solidFill>
                  <a:ea typeface="微软雅黑" panose="020B0503020204020204" pitchFamily="34" charset="-122"/>
                </a:endParaRPr>
              </a:p>
            </p:txBody>
          </p:sp>
          <p:sp>
            <p:nvSpPr>
              <p:cNvPr id="102" name="íṡlïďè"/>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3" name="iṧ1ïḓè"/>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5" name="íşḷïḑe"/>
            <p:cNvGrpSpPr/>
            <p:nvPr userDrawn="1"/>
          </p:nvGrpSpPr>
          <p:grpSpPr bwMode="auto">
            <a:xfrm>
              <a:off x="4894762" y="471192"/>
              <a:ext cx="4437911" cy="1614111"/>
              <a:chOff x="4412452" y="3106738"/>
              <a:chExt cx="2312689" cy="841148"/>
            </a:xfrm>
          </p:grpSpPr>
          <p:grpSp>
            <p:nvGrpSpPr>
              <p:cNvPr id="6" name="îṥľíḑé"/>
              <p:cNvGrpSpPr/>
              <p:nvPr/>
            </p:nvGrpSpPr>
            <p:grpSpPr bwMode="auto">
              <a:xfrm>
                <a:off x="4422776" y="3106738"/>
                <a:ext cx="2293937" cy="617538"/>
                <a:chOff x="4422776" y="3106738"/>
                <a:chExt cx="2293937" cy="617538"/>
              </a:xfrm>
            </p:grpSpPr>
            <p:sp>
              <p:nvSpPr>
                <p:cNvPr id="23" name="išḻiḑé"/>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 name="íṥľíďè"/>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 name="íś1iḑe"/>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 name="iṩ1iḋè"/>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 name="íṩlïḓè"/>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8" name="ísḷïďè"/>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 name="îṧļîḓé"/>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 name="iSļïḑé"/>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 name="íšlïďè"/>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2" name="işḷîḑe"/>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3" name="íṥḻiďê"/>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7" name="ïšľîḍê"/>
              <p:cNvGrpSpPr/>
              <p:nvPr/>
            </p:nvGrpSpPr>
            <p:grpSpPr bwMode="auto">
              <a:xfrm>
                <a:off x="4412452" y="3781425"/>
                <a:ext cx="2312689" cy="166461"/>
                <a:chOff x="6986588" y="3521075"/>
                <a:chExt cx="1654176" cy="119063"/>
              </a:xfrm>
            </p:grpSpPr>
            <p:sp>
              <p:nvSpPr>
                <p:cNvPr id="8" name="îṩľîḑê"/>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 name="îṩḷîde"/>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 name="îṣḻîḑê"/>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1" name="ïṥlíḑê"/>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2" name="îş1íḋe"/>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 name="îş1ïḋe"/>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íšlídè"/>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 name="îṣḻîďe"/>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6" name="íŝḻiḋè"/>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 name="î$ḷíďé"/>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îṡlîďe"/>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ïşľîḍé"/>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îṩľîďe"/>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 name="iS1idè"/>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iṣḷîḋe"/>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grpSp>
      <p:cxnSp>
        <p:nvCxnSpPr>
          <p:cNvPr id="10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5" name="图片 106" descr="图片包含 天空, 户外, 建筑物, 日落&#10;&#10;描述已自动生成"/>
          <p:cNvPicPr>
            <a:picLocks noChangeAspect="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结尾版式2">
    <p:spTree>
      <p:nvGrpSpPr>
        <p:cNvPr id="1" name=""/>
        <p:cNvGrpSpPr/>
        <p:nvPr/>
      </p:nvGrpSpPr>
      <p:grpSpPr>
        <a:xfrm>
          <a:off x="0" y="0"/>
          <a:ext cx="0" cy="0"/>
          <a:chOff x="0" y="0"/>
          <a:chExt cx="0" cy="0"/>
        </a:xfrm>
      </p:grpSpPr>
      <p:sp>
        <p:nvSpPr>
          <p:cNvPr id="2" name="任意形状 36"/>
          <p:cNvSpPr/>
          <p:nvPr userDrawn="1"/>
        </p:nvSpPr>
        <p:spPr>
          <a:xfrm>
            <a:off x="-133350" y="-106363"/>
            <a:ext cx="12468225" cy="3829051"/>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defTabSz="914400"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3" name="日期占位符 3"/>
          <p:cNvSpPr txBox="1"/>
          <p:nvPr userDrawn="1"/>
        </p:nvSpPr>
        <p:spPr>
          <a:xfrm>
            <a:off x="803275" y="6235700"/>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endParaRPr lang="zh-CN" altLang="en-US" dirty="0"/>
          </a:p>
        </p:txBody>
      </p:sp>
      <p:grpSp>
        <p:nvGrpSpPr>
          <p:cNvPr id="4" name="íşḷïḑe"/>
          <p:cNvGrpSpPr/>
          <p:nvPr userDrawn="1"/>
        </p:nvGrpSpPr>
        <p:grpSpPr bwMode="auto">
          <a:xfrm>
            <a:off x="10318750" y="6251575"/>
            <a:ext cx="1054100" cy="382588"/>
            <a:chOff x="4412452" y="3106738"/>
            <a:chExt cx="2312689" cy="841148"/>
          </a:xfrm>
        </p:grpSpPr>
        <p:grpSp>
          <p:nvGrpSpPr>
            <p:cNvPr id="5" name="îṥľíḑé"/>
            <p:cNvGrpSpPr/>
            <p:nvPr/>
          </p:nvGrpSpPr>
          <p:grpSpPr bwMode="auto">
            <a:xfrm>
              <a:off x="4422776" y="3106738"/>
              <a:ext cx="2293937" cy="617538"/>
              <a:chOff x="4422776" y="3106738"/>
              <a:chExt cx="2293937" cy="617538"/>
            </a:xfrm>
          </p:grpSpPr>
          <p:sp>
            <p:nvSpPr>
              <p:cNvPr id="23" name="išḻiḑé"/>
              <p:cNvSpPr/>
              <p:nvPr/>
            </p:nvSpPr>
            <p:spPr bwMode="auto">
              <a:xfrm>
                <a:off x="4812993" y="3200976"/>
                <a:ext cx="48762" cy="101216"/>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 name="íṥľíďè"/>
              <p:cNvSpPr/>
              <p:nvPr/>
            </p:nvSpPr>
            <p:spPr bwMode="auto">
              <a:xfrm>
                <a:off x="5220499" y="3183523"/>
                <a:ext cx="38314" cy="122159"/>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 name="íś1iḑe"/>
              <p:cNvSpPr/>
              <p:nvPr/>
            </p:nvSpPr>
            <p:spPr bwMode="auto">
              <a:xfrm>
                <a:off x="4555254" y="3249839"/>
                <a:ext cx="118421" cy="59333"/>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 name="iṩ1iḋè"/>
              <p:cNvSpPr/>
              <p:nvPr/>
            </p:nvSpPr>
            <p:spPr bwMode="auto">
              <a:xfrm>
                <a:off x="6359430" y="3263800"/>
                <a:ext cx="94039" cy="13961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 name="íṩlïḓè"/>
              <p:cNvSpPr/>
              <p:nvPr/>
            </p:nvSpPr>
            <p:spPr bwMode="auto">
              <a:xfrm>
                <a:off x="5826535" y="3274269"/>
                <a:ext cx="222910" cy="293180"/>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8" name="ísḷïďè"/>
              <p:cNvSpPr/>
              <p:nvPr/>
            </p:nvSpPr>
            <p:spPr bwMode="auto">
              <a:xfrm>
                <a:off x="4516940" y="3508116"/>
                <a:ext cx="55727" cy="69805"/>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 name="îṧļîḓé"/>
              <p:cNvSpPr/>
              <p:nvPr/>
            </p:nvSpPr>
            <p:spPr bwMode="auto">
              <a:xfrm>
                <a:off x="5321506" y="3134660"/>
                <a:ext cx="222910" cy="499105"/>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 name="iSļïḑé"/>
              <p:cNvSpPr/>
              <p:nvPr/>
            </p:nvSpPr>
            <p:spPr bwMode="auto">
              <a:xfrm>
                <a:off x="4422901" y="3106738"/>
                <a:ext cx="414472" cy="596832"/>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1" name="íšlïďè"/>
              <p:cNvSpPr/>
              <p:nvPr/>
            </p:nvSpPr>
            <p:spPr bwMode="auto">
              <a:xfrm>
                <a:off x="5478238" y="3581410"/>
                <a:ext cx="48762" cy="76785"/>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2" name="işḷîḑe"/>
              <p:cNvSpPr/>
              <p:nvPr/>
            </p:nvSpPr>
            <p:spPr bwMode="auto">
              <a:xfrm>
                <a:off x="6310668" y="3138151"/>
                <a:ext cx="407506" cy="55145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3" name="íṥḻiďê"/>
              <p:cNvSpPr/>
              <p:nvPr/>
            </p:nvSpPr>
            <p:spPr bwMode="auto">
              <a:xfrm>
                <a:off x="5161290" y="3358035"/>
                <a:ext cx="114937" cy="366476"/>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6" name="ïšľîḍê"/>
            <p:cNvGrpSpPr/>
            <p:nvPr/>
          </p:nvGrpSpPr>
          <p:grpSpPr bwMode="auto">
            <a:xfrm>
              <a:off x="4412452" y="3781425"/>
              <a:ext cx="2312689" cy="166461"/>
              <a:chOff x="6986588" y="3521075"/>
              <a:chExt cx="1654176" cy="119063"/>
            </a:xfrm>
          </p:grpSpPr>
          <p:sp>
            <p:nvSpPr>
              <p:cNvPr id="7" name="îṩľîḑê"/>
              <p:cNvSpPr/>
              <p:nvPr/>
            </p:nvSpPr>
            <p:spPr bwMode="auto">
              <a:xfrm>
                <a:off x="6986588" y="3520309"/>
                <a:ext cx="154456" cy="119829"/>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 name="îṩḷîde"/>
              <p:cNvSpPr/>
              <p:nvPr/>
            </p:nvSpPr>
            <p:spPr bwMode="auto">
              <a:xfrm>
                <a:off x="7136062" y="3520309"/>
                <a:ext cx="112106" cy="119829"/>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 name="îṣḻîḑê"/>
              <p:cNvSpPr/>
              <p:nvPr/>
            </p:nvSpPr>
            <p:spPr bwMode="auto">
              <a:xfrm>
                <a:off x="7248168" y="3520309"/>
                <a:ext cx="114597" cy="119829"/>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1" name="ïṥlíḑê"/>
              <p:cNvSpPr/>
              <p:nvPr/>
            </p:nvSpPr>
            <p:spPr bwMode="auto">
              <a:xfrm>
                <a:off x="7355290" y="3520309"/>
                <a:ext cx="114597" cy="119829"/>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2" name="îş1íḋe"/>
              <p:cNvSpPr/>
              <p:nvPr/>
            </p:nvSpPr>
            <p:spPr bwMode="auto">
              <a:xfrm>
                <a:off x="7482343" y="3520309"/>
                <a:ext cx="119579" cy="119829"/>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 name="îş1ïḋe"/>
              <p:cNvSpPr/>
              <p:nvPr/>
            </p:nvSpPr>
            <p:spPr bwMode="auto">
              <a:xfrm>
                <a:off x="7654237" y="3520309"/>
                <a:ext cx="112106" cy="119829"/>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íšlídè"/>
              <p:cNvSpPr/>
              <p:nvPr/>
            </p:nvSpPr>
            <p:spPr bwMode="auto">
              <a:xfrm>
                <a:off x="7766343" y="3520309"/>
                <a:ext cx="114597" cy="119829"/>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 name="îṣḻîďe"/>
              <p:cNvSpPr/>
              <p:nvPr/>
            </p:nvSpPr>
            <p:spPr bwMode="auto">
              <a:xfrm>
                <a:off x="7880940" y="3520309"/>
                <a:ext cx="49825" cy="119829"/>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6" name="íŝḻiḋè"/>
              <p:cNvSpPr/>
              <p:nvPr/>
            </p:nvSpPr>
            <p:spPr bwMode="auto">
              <a:xfrm>
                <a:off x="7940729" y="3520309"/>
                <a:ext cx="109614" cy="119829"/>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 name="î$ḷíďé"/>
              <p:cNvSpPr/>
              <p:nvPr/>
            </p:nvSpPr>
            <p:spPr bwMode="auto">
              <a:xfrm>
                <a:off x="8037887" y="3520309"/>
                <a:ext cx="109614" cy="119829"/>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îṡlîďe"/>
              <p:cNvSpPr/>
              <p:nvPr/>
            </p:nvSpPr>
            <p:spPr bwMode="auto">
              <a:xfrm>
                <a:off x="8145010" y="3520309"/>
                <a:ext cx="117087" cy="119829"/>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ïşľîḍé"/>
              <p:cNvSpPr/>
              <p:nvPr/>
            </p:nvSpPr>
            <p:spPr bwMode="auto">
              <a:xfrm>
                <a:off x="8267080" y="3520309"/>
                <a:ext cx="99649" cy="119829"/>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îṩľîďe"/>
              <p:cNvSpPr/>
              <p:nvPr/>
            </p:nvSpPr>
            <p:spPr bwMode="auto">
              <a:xfrm>
                <a:off x="8374203" y="3520309"/>
                <a:ext cx="44842" cy="119829"/>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 name="iS1idè"/>
              <p:cNvSpPr/>
              <p:nvPr/>
            </p:nvSpPr>
            <p:spPr bwMode="auto">
              <a:xfrm>
                <a:off x="8433993" y="3520309"/>
                <a:ext cx="94667" cy="119829"/>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iṣḷîḋe"/>
              <p:cNvSpPr/>
              <p:nvPr/>
            </p:nvSpPr>
            <p:spPr bwMode="auto">
              <a:xfrm>
                <a:off x="8531150" y="3520309"/>
                <a:ext cx="109614" cy="119829"/>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rtlCol="0">
            <a:noAutofit/>
          </a:bodyPr>
          <a:lstStyle/>
          <a:p>
            <a:pPr lvl="0"/>
            <a:endParaRPr lang="zh-CN" altLang="en-US" noProof="0" dirty="0"/>
          </a:p>
        </p:txBody>
      </p:sp>
      <p:sp>
        <p:nvSpPr>
          <p:cNvPr id="34" name="页脚占位符 2"/>
          <p:cNvSpPr>
            <a:spLocks noGrp="1"/>
          </p:cNvSpPr>
          <p:nvPr>
            <p:ph type="ftr" sz="quarter" idx="16"/>
          </p:nvPr>
        </p:nvSpPr>
        <p:spPr>
          <a:xfrm>
            <a:off x="4038600" y="6235700"/>
            <a:ext cx="4114800" cy="365125"/>
          </a:xfrm>
          <a:prstGeom prst="rect">
            <a:avLst/>
          </a:prstGeom>
        </p:spPr>
        <p:txBody>
          <a:bodyPr/>
          <a:lstStyle>
            <a:lvl1pPr defTabSz="914400" eaLnBrk="1" fontAlgn="auto" hangingPunct="1">
              <a:spcBef>
                <a:spcPts val="0"/>
              </a:spcBef>
              <a:spcAft>
                <a:spcPts val="0"/>
              </a:spcAft>
              <a:defRPr>
                <a:latin typeface="+mn-lt"/>
                <a:ea typeface="+mn-ea"/>
              </a:defRPr>
            </a:lvl1pPr>
          </a:lstStyle>
          <a:p>
            <a:pPr>
              <a:defRPr/>
            </a:pPr>
            <a:endParaRPr lang="zh-CN" altLang="en-US"/>
          </a:p>
        </p:txBody>
      </p:sp>
      <p:sp>
        <p:nvSpPr>
          <p:cNvPr id="35" name="灯片编号占位符 3"/>
          <p:cNvSpPr>
            <a:spLocks noGrp="1"/>
          </p:cNvSpPr>
          <p:nvPr>
            <p:ph type="sldNum" sz="quarter" idx="17"/>
          </p:nvPr>
        </p:nvSpPr>
        <p:spPr>
          <a:xfrm>
            <a:off x="8610600" y="6235700"/>
            <a:ext cx="2905125" cy="365125"/>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161EECAB-9DD0-4C12-B181-D01471D3CAA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36E25-E1D5-4800-AB47-F0FBE5EC71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69678F-13F3-48D2-A9B4-23D5FF8CAD2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36E25-E1D5-4800-AB47-F0FBE5EC71F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9678F-13F3-48D2-A9B4-23D5FF8CAD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emf"/></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25.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em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em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emf"/></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0" Type="http://schemas.openxmlformats.org/officeDocument/2006/relationships/notesSlide" Target="../notesSlides/notesSlide4.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em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emf"/></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3.xml"/><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banner"/>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950" y="146050"/>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4" descr="index_03"/>
          <p:cNvPicPr>
            <a:picLocks noChangeAspect="1" noChangeArrowheads="1"/>
          </p:cNvPicPr>
          <p:nvPr/>
        </p:nvPicPr>
        <p:blipFill>
          <a:blip r:embed="rId2">
            <a:extLst>
              <a:ext uri="{28A0092B-C50C-407E-A947-70E740481C1C}">
                <a14:useLocalDpi xmlns:a14="http://schemas.microsoft.com/office/drawing/2010/main" val="0"/>
              </a:ext>
            </a:extLst>
          </a:blip>
          <a:srcRect l="19768"/>
          <a:stretch>
            <a:fillRect/>
          </a:stretch>
        </p:blipFill>
        <p:spPr bwMode="auto">
          <a:xfrm>
            <a:off x="1222375" y="146050"/>
            <a:ext cx="37084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876800"/>
            <a:ext cx="22621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7875" y="3667125"/>
            <a:ext cx="633412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文本框 6"/>
          <p:cNvSpPr txBox="1">
            <a:spLocks noChangeArrowheads="1"/>
          </p:cNvSpPr>
          <p:nvPr/>
        </p:nvSpPr>
        <p:spPr bwMode="auto">
          <a:xfrm>
            <a:off x="463485" y="2055098"/>
            <a:ext cx="11265030" cy="2074913"/>
          </a:xfrm>
          <a:prstGeom prst="rect">
            <a:avLst/>
          </a:prstGeom>
          <a:noFill/>
          <a:ln>
            <a:noFill/>
          </a:ln>
        </p:spPr>
        <p:txBody>
          <a:bodyPr wrap="square" lIns="91425" tIns="45713" rIns="91425" bIns="45713">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5000"/>
              </a:lnSpc>
              <a:spcBef>
                <a:spcPct val="0"/>
              </a:spcBef>
              <a:buFontTx/>
              <a:buNone/>
              <a:defRPr/>
            </a:pPr>
            <a:r>
              <a:rPr lang="zh-CN" altLang="en-US" sz="5400" b="1" dirty="0">
                <a:solidFill>
                  <a:srgbClr val="FF0000"/>
                </a:solidFill>
              </a:rPr>
              <a:t>政策工具视角下中国知识产权</a:t>
            </a:r>
            <a:endParaRPr lang="en-US" altLang="zh-CN" sz="5400" b="1" dirty="0">
              <a:solidFill>
                <a:srgbClr val="FF0000"/>
              </a:solidFill>
            </a:endParaRPr>
          </a:p>
          <a:p>
            <a:pPr algn="ctr" eaLnBrk="1" hangingPunct="1">
              <a:lnSpc>
                <a:spcPct val="125000"/>
              </a:lnSpc>
              <a:spcBef>
                <a:spcPct val="0"/>
              </a:spcBef>
              <a:buFontTx/>
              <a:buNone/>
              <a:defRPr/>
            </a:pPr>
            <a:r>
              <a:rPr lang="zh-CN" altLang="en-US" sz="5400" b="1" dirty="0">
                <a:solidFill>
                  <a:srgbClr val="FF0000"/>
                </a:solidFill>
              </a:rPr>
              <a:t>质押融资政策量化分析</a:t>
            </a:r>
            <a:endParaRPr kumimoji="1" lang="en-US" altLang="en-US" sz="2000" b="1" dirty="0">
              <a:solidFill>
                <a:srgbClr val="FF0000"/>
              </a:solidFill>
              <a:latin typeface="微软雅黑" panose="020B0503020204020204" pitchFamily="34" charset="-122"/>
              <a:ea typeface="Heiti SC Light"/>
              <a:cs typeface="Heiti SC Light"/>
            </a:endParaRPr>
          </a:p>
        </p:txBody>
      </p:sp>
      <p:sp>
        <p:nvSpPr>
          <p:cNvPr id="3" name="文本框 2"/>
          <p:cNvSpPr txBox="1"/>
          <p:nvPr/>
        </p:nvSpPr>
        <p:spPr>
          <a:xfrm>
            <a:off x="3029932" y="5480787"/>
            <a:ext cx="6132136" cy="708977"/>
          </a:xfrm>
          <a:prstGeom prst="rect">
            <a:avLst/>
          </a:prstGeom>
          <a:noFill/>
        </p:spPr>
        <p:txBody>
          <a:bodyPr wrap="square">
            <a:spAutoFit/>
          </a:bodyPr>
          <a:lstStyle/>
          <a:p>
            <a:pPr marL="5080" algn="ctr">
              <a:lnSpc>
                <a:spcPct val="107000"/>
              </a:lnSpc>
              <a:spcAft>
                <a:spcPts val="800"/>
              </a:spcAft>
            </a:pPr>
            <a:r>
              <a:rPr lang="zh-CN" altLang="en-US"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张逸人，冉从敬</a:t>
            </a:r>
            <a:endParaRPr lang="zh-CN" altLang="en-US"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endParaRPr>
          </a:p>
          <a:p>
            <a:pPr marL="5080" algn="ctr">
              <a:lnSpc>
                <a:spcPct val="107000"/>
              </a:lnSpc>
              <a:spcAft>
                <a:spcPts val="800"/>
              </a:spcAft>
            </a:pPr>
            <a:r>
              <a:rPr lang="zh-CN" altLang="en-US"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（武汉大学信息管理学院，武汉，</a:t>
            </a:r>
            <a:r>
              <a:rPr lang="en-US" altLang="zh-CN"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430064 </a:t>
            </a:r>
            <a:r>
              <a:rPr lang="zh-CN" altLang="en-US"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rPr>
              <a:t>）</a:t>
            </a:r>
            <a:endParaRPr lang="zh-CN" altLang="en-US" sz="1600" kern="100" spc="300" dirty="0">
              <a:solidFill>
                <a:srgbClr val="000000"/>
              </a:solidFill>
              <a:effectLst/>
              <a:latin typeface="Calibri" panose="020F0502020204030204" pitchFamily="34" charset="0"/>
              <a:ea typeface="微软雅黑" panose="020B0503020204020204" pitchFamily="34" charset="-122"/>
              <a:cs typeface="微软雅黑" panose="020B0503020204020204" pitchFamily="34" charset="-122"/>
            </a:endParaRPr>
          </a:p>
        </p:txBody>
      </p:sp>
      <p:sp>
        <p:nvSpPr>
          <p:cNvPr id="2" name="文本框 6"/>
          <p:cNvSpPr txBox="1">
            <a:spLocks noChangeArrowheads="1"/>
          </p:cNvSpPr>
          <p:nvPr/>
        </p:nvSpPr>
        <p:spPr bwMode="auto">
          <a:xfrm>
            <a:off x="5351282" y="4299883"/>
            <a:ext cx="5304148" cy="565590"/>
          </a:xfrm>
          <a:prstGeom prst="rect">
            <a:avLst/>
          </a:prstGeom>
          <a:noFill/>
          <a:ln>
            <a:noFill/>
          </a:ln>
        </p:spPr>
        <p:txBody>
          <a:bodyPr wrap="square" lIns="91425" tIns="45713" rIns="91425" bIns="45713">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0"/>
              </a:spcBef>
              <a:buFontTx/>
              <a:buNone/>
              <a:defRPr/>
            </a:pPr>
            <a:r>
              <a:rPr lang="en-US" altLang="zh-CN" b="1" spc="600" dirty="0">
                <a:solidFill>
                  <a:srgbClr val="FF0000"/>
                </a:solidFill>
                <a:latin typeface="微软雅黑" panose="020B0503020204020204" pitchFamily="34" charset="-122"/>
                <a:cs typeface="Times New Roman" panose="02020603050405020304" pitchFamily="18" charset="0"/>
              </a:rPr>
              <a:t>——</a:t>
            </a:r>
            <a:r>
              <a:rPr lang="zh-CN" altLang="en-US" b="1" spc="600" dirty="0">
                <a:solidFill>
                  <a:srgbClr val="FF0000"/>
                </a:solidFill>
                <a:latin typeface="微软雅黑" panose="020B0503020204020204" pitchFamily="34" charset="-122"/>
                <a:cs typeface="Times New Roman" panose="02020603050405020304" pitchFamily="18" charset="0"/>
              </a:rPr>
              <a:t>以</a:t>
            </a:r>
            <a:r>
              <a:rPr lang="en-US" altLang="zh-CN" b="1" spc="600" dirty="0">
                <a:solidFill>
                  <a:srgbClr val="FF0000"/>
                </a:solidFill>
                <a:latin typeface="微软雅黑" panose="020B0503020204020204" pitchFamily="34" charset="-122"/>
                <a:cs typeface="Times New Roman" panose="02020603050405020304" pitchFamily="18" charset="0"/>
              </a:rPr>
              <a:t>37</a:t>
            </a:r>
            <a:r>
              <a:rPr lang="zh-CN" altLang="en-US" b="1" spc="600" dirty="0">
                <a:solidFill>
                  <a:srgbClr val="FF0000"/>
                </a:solidFill>
                <a:latin typeface="微软雅黑" panose="020B0503020204020204" pitchFamily="34" charset="-122"/>
                <a:cs typeface="Times New Roman" panose="02020603050405020304" pitchFamily="18" charset="0"/>
              </a:rPr>
              <a:t>个试点城市为例</a:t>
            </a:r>
            <a:endParaRPr kumimoji="1" lang="en-US" altLang="en-US" sz="1050" b="1" spc="600" dirty="0">
              <a:solidFill>
                <a:srgbClr val="FF000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861" y="1152036"/>
            <a:ext cx="10573288" cy="5533243"/>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047598" y="3797237"/>
            <a:ext cx="7858402" cy="31756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07" name="矩形 1"/>
          <p:cNvSpPr>
            <a:spLocks noChangeArrowheads="1"/>
          </p:cNvSpPr>
          <p:nvPr/>
        </p:nvSpPr>
        <p:spPr bwMode="auto">
          <a:xfrm>
            <a:off x="819149" y="310704"/>
            <a:ext cx="90492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2.2 </a:t>
            </a:r>
            <a:r>
              <a:rPr lang="en-US" altLang="zh-CN" sz="36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3600" b="1" dirty="0">
                <a:solidFill>
                  <a:schemeClr val="accent2"/>
                </a:solidFill>
                <a:ea typeface="微软雅黑" panose="020B0503020204020204" pitchFamily="34" charset="-122"/>
              </a:rPr>
              <a:t>维度：知识产权质押融资业务多元主体</a:t>
            </a:r>
            <a:endParaRPr lang="zh-CN" altLang="en-US" sz="3600" b="1" dirty="0">
              <a:solidFill>
                <a:schemeClr val="accent2"/>
              </a:solidFill>
              <a:ea typeface="微软雅黑" panose="020B0503020204020204" pitchFamily="34" charset="-122"/>
            </a:endParaRPr>
          </a:p>
        </p:txBody>
      </p:sp>
      <p:sp>
        <p:nvSpPr>
          <p:cNvPr id="4" name="文本框 3"/>
          <p:cNvSpPr txBox="1"/>
          <p:nvPr/>
        </p:nvSpPr>
        <p:spPr>
          <a:xfrm>
            <a:off x="874851" y="1403203"/>
            <a:ext cx="10270670" cy="1907638"/>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单一政策工具维度往往只能揭示政策研究的一般特征，而不利于开展更深入的相关分析。因此，为了全面探究中国知识产权质押融资政策的现状，本文决定在上述</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轴的基础上增加</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轴。但需要注意的是，与张红芳的做法不同，我们用知识产权质押融资业务多元主体取代专利权质押作为本文二维分析框架的</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轴对象，以此揭示样本知识产权质押融资政策在各类参与主体上的分布情况。这里，基于对知识产权相关部门的访谈，本文将知识产权质押融资政策业务多元主体大致分为以下</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类：政府机构、银行机构、服务机构、出质企业、担保机构、保险机构（详见表</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4468914" y="3429000"/>
            <a:ext cx="308254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知识产权质押融资业务多元主体汇总</a:t>
            </a:r>
            <a:endParaRPr lang="zh-CN" altLang="en-US" sz="1200"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2047598" y="3797237"/>
            <a:ext cx="9400541" cy="26752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243395" y="2265680"/>
            <a:ext cx="1501585" cy="3582508"/>
          </a:xfrm>
          <a:prstGeom prst="rect">
            <a:avLst/>
          </a:prstGeom>
          <a:solidFill>
            <a:schemeClr val="accent1">
              <a:lumMod val="20000"/>
              <a:lumOff val="80000"/>
            </a:schemeClr>
          </a:soli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91549" y="2253750"/>
            <a:ext cx="1501585" cy="3582508"/>
          </a:xfrm>
          <a:prstGeom prst="rect">
            <a:avLst/>
          </a:prstGeom>
          <a:solidFill>
            <a:schemeClr val="accent1">
              <a:lumMod val="20000"/>
              <a:lumOff val="80000"/>
            </a:schemeClr>
          </a:soli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939703" y="2253750"/>
            <a:ext cx="1501585" cy="3582508"/>
          </a:xfrm>
          <a:prstGeom prst="rect">
            <a:avLst/>
          </a:prstGeom>
          <a:solidFill>
            <a:schemeClr val="accent1">
              <a:lumMod val="20000"/>
              <a:lumOff val="80000"/>
            </a:schemeClr>
          </a:soli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3861" y="1152036"/>
            <a:ext cx="10573288" cy="5533243"/>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07" name="矩形 1"/>
          <p:cNvSpPr>
            <a:spLocks noChangeArrowheads="1"/>
          </p:cNvSpPr>
          <p:nvPr/>
        </p:nvSpPr>
        <p:spPr bwMode="auto">
          <a:xfrm>
            <a:off x="819149" y="310704"/>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2.3 </a:t>
            </a:r>
            <a:r>
              <a:rPr lang="zh-CN" altLang="en-US" sz="3600" b="1" dirty="0">
                <a:solidFill>
                  <a:schemeClr val="accent2"/>
                </a:solidFill>
                <a:ea typeface="微软雅黑" panose="020B0503020204020204" pitchFamily="34" charset="-122"/>
              </a:rPr>
              <a:t>二维分析框架的构建</a:t>
            </a:r>
            <a:endParaRPr lang="zh-CN" altLang="en-US" sz="3600" b="1" dirty="0">
              <a:solidFill>
                <a:schemeClr val="accent2"/>
              </a:solidFill>
              <a:ea typeface="微软雅黑" panose="020B0503020204020204" pitchFamily="34" charset="-122"/>
            </a:endParaRPr>
          </a:p>
        </p:txBody>
      </p:sp>
      <p:sp>
        <p:nvSpPr>
          <p:cNvPr id="4" name="文本框 3"/>
          <p:cNvSpPr txBox="1"/>
          <p:nvPr/>
        </p:nvSpPr>
        <p:spPr>
          <a:xfrm>
            <a:off x="874851" y="1240643"/>
            <a:ext cx="10270670" cy="676532"/>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综上所述，通过对政策工具和政策作用主体的研讨与分析，本文的</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维度和</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维度均已确立，在此基础上，将其二者融合即可得出本文知识产权质押融资政策分析的二维框架（如图</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所示）。</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4332497" y="6244370"/>
            <a:ext cx="3587966"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知识产权押融资政策文本的二维分析框架</a:t>
            </a:r>
            <a:endParaRPr lang="zh-CN" altLang="en-US" sz="1200" b="1" dirty="0">
              <a:latin typeface="宋体" panose="02010600030101010101" pitchFamily="2" charset="-122"/>
              <a:ea typeface="宋体" panose="02010600030101010101" pitchFamily="2"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p:nvPr/>
        </p:nvGraphicFramePr>
        <p:xfrm>
          <a:off x="2307412" y="2081085"/>
          <a:ext cx="6877228" cy="4106784"/>
        </p:xfrm>
        <a:graphic>
          <a:graphicData uri="http://schemas.openxmlformats.org/presentationml/2006/ole">
            <mc:AlternateContent xmlns:mc="http://schemas.openxmlformats.org/markup-compatibility/2006">
              <mc:Choice xmlns:v="urn:schemas-microsoft-com:vml" Requires="v">
                <p:oleObj spid="_x0000_s6" name="" r:id="rId1" imgW="4529455" imgH="2714625" progId="Visio.Drawing.15">
                  <p:embed/>
                </p:oleObj>
              </mc:Choice>
              <mc:Fallback>
                <p:oleObj name="" r:id="rId1" imgW="4529455" imgH="2714625" progId="Visio.Drawing.15">
                  <p:embed/>
                  <p:pic>
                    <p:nvPicPr>
                      <p:cNvPr id="0" name="Object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12" y="2081085"/>
                        <a:ext cx="6877228" cy="4106784"/>
                      </a:xfrm>
                      <a:prstGeom prst="rect">
                        <a:avLst/>
                      </a:prstGeom>
                      <a:noFill/>
                    </p:spPr>
                  </p:pic>
                </p:oleObj>
              </mc:Fallback>
            </mc:AlternateContent>
          </a:graphicData>
        </a:graphic>
      </p:graphicFrame>
      <p:cxnSp>
        <p:nvCxnSpPr>
          <p:cNvPr id="7" name="直接箭头连接符 6"/>
          <p:cNvCxnSpPr/>
          <p:nvPr/>
        </p:nvCxnSpPr>
        <p:spPr>
          <a:xfrm flipV="1">
            <a:off x="3686783" y="2169268"/>
            <a:ext cx="0" cy="3751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86783" y="5904689"/>
            <a:ext cx="52918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4384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0963"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860584" y="3960813"/>
            <a:ext cx="10470832" cy="1037167"/>
          </a:xfrm>
          <a:prstGeom prst="rect">
            <a:avLst/>
          </a:prstGeom>
          <a:noFill/>
          <a:ln>
            <a:noFill/>
          </a:ln>
        </p:spPr>
        <p:txBody>
          <a:bodyPr wrap="square"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600" b="1"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政策文本选取与计量分析</a:t>
            </a:r>
            <a:endParaRPr lang="zh-CN" altLang="en-US" sz="66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861" y="1152036"/>
            <a:ext cx="10573288" cy="5668698"/>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956344" y="1594271"/>
            <a:ext cx="8063956" cy="2916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07" name="矩形 1"/>
          <p:cNvSpPr>
            <a:spLocks noChangeArrowheads="1"/>
          </p:cNvSpPr>
          <p:nvPr/>
        </p:nvSpPr>
        <p:spPr bwMode="auto">
          <a:xfrm>
            <a:off x="819149" y="310704"/>
            <a:ext cx="5551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3.1 </a:t>
            </a:r>
            <a:r>
              <a:rPr lang="zh-CN" altLang="en-US" sz="3600" b="1" dirty="0">
                <a:solidFill>
                  <a:schemeClr val="accent2"/>
                </a:solidFill>
                <a:ea typeface="微软雅黑" panose="020B0503020204020204" pitchFamily="34" charset="-122"/>
              </a:rPr>
              <a:t>政策文本的选取与来源</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文本框 4"/>
          <p:cNvSpPr txBox="1"/>
          <p:nvPr/>
        </p:nvSpPr>
        <p:spPr>
          <a:xfrm>
            <a:off x="4489232" y="1219771"/>
            <a:ext cx="308254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知识产权质押融资政策文本汇总</a:t>
            </a:r>
            <a:endParaRPr lang="zh-CN" altLang="en-US" sz="1200"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rcRect r="14461" b="2820"/>
          <a:stretch>
            <a:fillRect/>
          </a:stretch>
        </p:blipFill>
        <p:spPr>
          <a:xfrm>
            <a:off x="1956344" y="1594271"/>
            <a:ext cx="8148320" cy="5226463"/>
          </a:xfrm>
          <a:prstGeom prst="rect">
            <a:avLst/>
          </a:prstGeom>
          <a:noFill/>
          <a:ln>
            <a:noFill/>
          </a:ln>
        </p:spPr>
      </p:pic>
      <p:sp>
        <p:nvSpPr>
          <p:cNvPr id="8" name="矩形 7"/>
          <p:cNvSpPr/>
          <p:nvPr/>
        </p:nvSpPr>
        <p:spPr>
          <a:xfrm>
            <a:off x="1956344" y="1594271"/>
            <a:ext cx="8063956" cy="5151969"/>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1956344" y="1882700"/>
            <a:ext cx="806395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a:stretch>
            <a:fillRect/>
          </a:stretch>
        </p:blipFill>
        <p:spPr>
          <a:xfrm>
            <a:off x="1897454" y="1533434"/>
            <a:ext cx="8266097" cy="52736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861" y="1152036"/>
            <a:ext cx="10691926" cy="5668698"/>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358209" y="1576468"/>
            <a:ext cx="7664888" cy="23902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07" name="矩形 1"/>
          <p:cNvSpPr>
            <a:spLocks noChangeArrowheads="1"/>
          </p:cNvSpPr>
          <p:nvPr/>
        </p:nvSpPr>
        <p:spPr bwMode="auto">
          <a:xfrm>
            <a:off x="819149" y="310704"/>
            <a:ext cx="46281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3.2 </a:t>
            </a:r>
            <a:r>
              <a:rPr lang="zh-CN" altLang="en-US" sz="3600" b="1" dirty="0">
                <a:solidFill>
                  <a:schemeClr val="accent2"/>
                </a:solidFill>
                <a:ea typeface="微软雅黑" panose="020B0503020204020204" pitchFamily="34" charset="-122"/>
              </a:rPr>
              <a:t>政策文本内容编码</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4489232" y="1219771"/>
            <a:ext cx="308254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政策文本编码示例</a:t>
            </a:r>
            <a:endParaRPr lang="zh-CN" altLang="en-US" sz="1200"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rcRect r="13124" b="3769"/>
          <a:stretch>
            <a:fillRect/>
          </a:stretch>
        </p:blipFill>
        <p:spPr>
          <a:xfrm>
            <a:off x="2358209" y="1564505"/>
            <a:ext cx="7976002" cy="5178784"/>
          </a:xfrm>
          <a:prstGeom prst="rect">
            <a:avLst/>
          </a:prstGeom>
          <a:noFill/>
          <a:ln>
            <a:noFill/>
          </a:ln>
        </p:spPr>
      </p:pic>
      <p:sp>
        <p:nvSpPr>
          <p:cNvPr id="7" name="矩形 6"/>
          <p:cNvSpPr/>
          <p:nvPr/>
        </p:nvSpPr>
        <p:spPr>
          <a:xfrm>
            <a:off x="2358209" y="1564505"/>
            <a:ext cx="7664888" cy="5151969"/>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358209" y="1815497"/>
            <a:ext cx="7664888"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2"/>
          <a:stretch>
            <a:fillRect/>
          </a:stretch>
        </p:blipFill>
        <p:spPr>
          <a:xfrm>
            <a:off x="2254386" y="1514350"/>
            <a:ext cx="7872534" cy="5306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3861" y="1152036"/>
            <a:ext cx="10691926" cy="5668698"/>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153849" y="3830784"/>
            <a:ext cx="5884301" cy="3308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07" name="矩形 1"/>
          <p:cNvSpPr>
            <a:spLocks noChangeArrowheads="1"/>
          </p:cNvSpPr>
          <p:nvPr/>
        </p:nvSpPr>
        <p:spPr bwMode="auto">
          <a:xfrm>
            <a:off x="819149" y="310704"/>
            <a:ext cx="4166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3.3 </a:t>
            </a:r>
            <a:r>
              <a:rPr lang="zh-CN" altLang="en-US" sz="3600" b="1" dirty="0">
                <a:solidFill>
                  <a:schemeClr val="accent2"/>
                </a:solidFill>
                <a:ea typeface="微软雅黑" panose="020B0503020204020204" pitchFamily="34" charset="-122"/>
              </a:rPr>
              <a:t>政策工具的归类</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1" name="文本框 10"/>
          <p:cNvSpPr txBox="1"/>
          <p:nvPr/>
        </p:nvSpPr>
        <p:spPr>
          <a:xfrm>
            <a:off x="964649" y="1213585"/>
            <a:ext cx="10250349" cy="2215415"/>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借鉴前人做法，本文政策工具归类主要包括两个步骤：第一，运用</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Nvivo12</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软件对两次分析（</a:t>
            </a:r>
            <a:r>
              <a:rPr lang="en-US" altLang="zh-CN" sz="16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Nvivo</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12</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件分析和人工分析）得到的编码点进行“自动聚类”。第二，通过“内容分析法”功能对每类具体条款进行分析。其中，第一步旨在对所有政策文本按照既定的内在联系进行归类，得到的结果是以“信用支持”“政策法规建设”“制定工作目标”等为代表的政策单元。第二步旨在提炼每个类型下政策单元间的共性内涵与特征，以此生成本文的政策工具表。综上所述，</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个知识产权运营试点城市所使用的知识产权质押融资政策工具一共可划分为</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大类、</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项（详见表</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）。需要指出的是，与表</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相比，城市层面的需求型政策工具不包含“减免维持费”这一项政策单元，而这也帮助我们初步判断出中央与地方在知识产权质押融资政策实施上存在差异。</a:t>
            </a:r>
            <a:endPar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rcRect l="4253" t="7722" r="21774" b="-1976"/>
          <a:stretch>
            <a:fillRect/>
          </a:stretch>
        </p:blipFill>
        <p:spPr>
          <a:xfrm>
            <a:off x="3153849" y="3739554"/>
            <a:ext cx="5977402" cy="3021620"/>
          </a:xfrm>
          <a:prstGeom prst="rect">
            <a:avLst/>
          </a:prstGeom>
          <a:noFill/>
          <a:ln>
            <a:noFill/>
          </a:ln>
        </p:spPr>
      </p:pic>
      <p:sp>
        <p:nvSpPr>
          <p:cNvPr id="7" name="矩形 6"/>
          <p:cNvSpPr/>
          <p:nvPr/>
        </p:nvSpPr>
        <p:spPr>
          <a:xfrm>
            <a:off x="3153849" y="3815753"/>
            <a:ext cx="5884301" cy="2862944"/>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153849" y="4161680"/>
            <a:ext cx="588430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32224" y="4161679"/>
            <a:ext cx="0" cy="2517018"/>
          </a:xfrm>
          <a:prstGeom prst="line">
            <a:avLst/>
          </a:prstGeom>
          <a:ln>
            <a:solidFill>
              <a:srgbClr val="244072"/>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078738" y="4161679"/>
            <a:ext cx="0" cy="2517018"/>
          </a:xfrm>
          <a:prstGeom prst="line">
            <a:avLst/>
          </a:prstGeom>
          <a:ln>
            <a:solidFill>
              <a:srgbClr val="244072"/>
            </a:solidFill>
            <a:prstDash val="lg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529891" y="3488560"/>
            <a:ext cx="321296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知识产权质押融资政策的政策工具分类</a:t>
            </a:r>
            <a:endParaRPr lang="zh-CN" altLang="en-US" sz="1200" b="1" dirty="0">
              <a:latin typeface="宋体" panose="02010600030101010101" pitchFamily="2" charset="-122"/>
              <a:ea typeface="宋体" panose="02010600030101010101" pitchFamily="2" charset="-122"/>
            </a:endParaRPr>
          </a:p>
        </p:txBody>
      </p:sp>
      <p:pic>
        <p:nvPicPr>
          <p:cNvPr id="20" name="图片 19"/>
          <p:cNvPicPr>
            <a:picLocks noChangeAspect="1"/>
          </p:cNvPicPr>
          <p:nvPr/>
        </p:nvPicPr>
        <p:blipFill>
          <a:blip r:embed="rId2"/>
          <a:stretch>
            <a:fillRect/>
          </a:stretch>
        </p:blipFill>
        <p:spPr>
          <a:xfrm>
            <a:off x="3051559" y="3775195"/>
            <a:ext cx="6076528" cy="30157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4384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0963"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860584" y="3960813"/>
            <a:ext cx="10470832" cy="1037167"/>
          </a:xfrm>
          <a:prstGeom prst="rect">
            <a:avLst/>
          </a:prstGeom>
          <a:noFill/>
          <a:ln>
            <a:noFill/>
          </a:ln>
        </p:spPr>
        <p:txBody>
          <a:bodyPr wrap="square"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600" b="1" kern="100" spc="300" dirty="0">
                <a:solidFill>
                  <a:schemeClr val="bg1"/>
                </a:solidFill>
                <a:latin typeface="宋体" panose="02010600030101010101" pitchFamily="2" charset="-122"/>
                <a:ea typeface="宋体" panose="02010600030101010101" pitchFamily="2" charset="-122"/>
                <a:cs typeface="Times New Roman" panose="02020603050405020304" pitchFamily="18" charset="0"/>
              </a:rPr>
              <a:t>政策文本的统计分析</a:t>
            </a:r>
            <a:endParaRPr lang="zh-CN" altLang="en-US" sz="6600" b="1" kern="100" spc="3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63589" y="1904033"/>
            <a:ext cx="5812310" cy="4807684"/>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756839" y="1162187"/>
            <a:ext cx="10727589" cy="883542"/>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07" name="矩形 1"/>
          <p:cNvSpPr>
            <a:spLocks noChangeArrowheads="1"/>
          </p:cNvSpPr>
          <p:nvPr/>
        </p:nvSpPr>
        <p:spPr bwMode="auto">
          <a:xfrm>
            <a:off x="819149" y="310704"/>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4.1 </a:t>
            </a:r>
            <a:r>
              <a:rPr lang="zh-CN" altLang="en-US" sz="3600" b="1" dirty="0">
                <a:solidFill>
                  <a:schemeClr val="accent2"/>
                </a:solidFill>
                <a:ea typeface="微软雅黑" panose="020B0503020204020204" pitchFamily="34" charset="-122"/>
              </a:rPr>
              <a:t>政策文本的主题分布</a:t>
            </a:r>
            <a:endParaRPr lang="zh-CN" altLang="en-US" sz="3600" b="1" dirty="0">
              <a:solidFill>
                <a:schemeClr val="accent2"/>
              </a:solidFill>
              <a:ea typeface="微软雅黑" panose="020B0503020204020204" pitchFamily="34" charset="-122"/>
            </a:endParaRPr>
          </a:p>
        </p:txBody>
      </p:sp>
      <p:sp>
        <p:nvSpPr>
          <p:cNvPr id="4" name="文本框 3"/>
          <p:cNvSpPr txBox="1"/>
          <p:nvPr/>
        </p:nvSpPr>
        <p:spPr>
          <a:xfrm>
            <a:off x="819149" y="1194843"/>
            <a:ext cx="10480222" cy="676532"/>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在剔除与知识产权质押融资无关联的内容之后，本文基于</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Nvivo12</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三类有效政策文本进行了词频统计分析，通过对输出的关键词进行云图构建，最终得到如图</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所示的词语云。</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descr="词语云8.25"/>
          <p:cNvPicPr>
            <a:picLocks noChangeAspect="1"/>
          </p:cNvPicPr>
          <p:nvPr/>
        </p:nvPicPr>
        <p:blipFill>
          <a:blip r:embed="rId1"/>
          <a:srcRect l="24037" r="23385"/>
          <a:stretch>
            <a:fillRect/>
          </a:stretch>
        </p:blipFill>
        <p:spPr>
          <a:xfrm>
            <a:off x="6601360" y="2411230"/>
            <a:ext cx="5383745" cy="3170328"/>
          </a:xfrm>
          <a:prstGeom prst="rect">
            <a:avLst/>
          </a:prstGeom>
        </p:spPr>
      </p:pic>
      <p:sp>
        <p:nvSpPr>
          <p:cNvPr id="6" name="文本框 5"/>
          <p:cNvSpPr txBox="1"/>
          <p:nvPr/>
        </p:nvSpPr>
        <p:spPr>
          <a:xfrm>
            <a:off x="7686750" y="5808559"/>
            <a:ext cx="321296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知识产权质押融资政策词语云</a:t>
            </a:r>
            <a:endParaRPr lang="zh-CN" altLang="en-US" sz="1200" b="1" dirty="0">
              <a:latin typeface="宋体" panose="02010600030101010101" pitchFamily="2" charset="-122"/>
              <a:ea typeface="宋体" panose="02010600030101010101" pitchFamily="2" charset="-122"/>
            </a:endParaRPr>
          </a:p>
        </p:txBody>
      </p:sp>
      <p:sp>
        <p:nvSpPr>
          <p:cNvPr id="8" name="文本框 7"/>
          <p:cNvSpPr txBox="1"/>
          <p:nvPr/>
        </p:nvSpPr>
        <p:spPr>
          <a:xfrm>
            <a:off x="849391" y="1846156"/>
            <a:ext cx="5390368" cy="4677627"/>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一般来说，词语云中关键词的字号大小代表该关键词出现的频率，字号越大意味着出现频率越高。由图</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可知，在本文的政策样本中，出现频率排在第一梯队的有“企业”“资金”“贷款”“补偿”“机构”“风险”，频率区间为</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823-1199</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，其中，“贷款”出现的频率最高，为</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1199</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次。紧接其后的是“服务”“专利权”“项目”“评估”“管理”“保险”“基金”“金融”“担保”“市场”“办法”“银行”“专利”“合作”“相关”，频率区间为</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265-813</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，其中“银行”以</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813</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次出现频率排名最靠前。其余关键词的出现频率均小于</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264</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，“业务”以</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264</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频率值成为该梯队中最受关注的词汇。此外，从频率分布的方差来看，组间关键词频率差异波动比组内的波动要更加明显，这意味着目前中国知识产权质押融资政策的关注点在不同主题上有程度差异，但在同一主题上并无明显差异。</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srcRect t="11729" r="10399" b="16090"/>
          <a:stretch>
            <a:fillRect/>
          </a:stretch>
        </p:blipFill>
        <p:spPr>
          <a:xfrm>
            <a:off x="743861" y="1046480"/>
            <a:ext cx="10704278" cy="5811520"/>
          </a:xfrm>
          <a:prstGeom prst="rect">
            <a:avLst/>
          </a:prstGeom>
        </p:spPr>
      </p:pic>
      <p:sp>
        <p:nvSpPr>
          <p:cNvPr id="8" name="矩形 7"/>
          <p:cNvSpPr/>
          <p:nvPr/>
        </p:nvSpPr>
        <p:spPr>
          <a:xfrm>
            <a:off x="743861" y="1046480"/>
            <a:ext cx="10691926" cy="5811520"/>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07" name="矩形 1"/>
          <p:cNvSpPr>
            <a:spLocks noChangeArrowheads="1"/>
          </p:cNvSpPr>
          <p:nvPr/>
        </p:nvSpPr>
        <p:spPr bwMode="auto">
          <a:xfrm>
            <a:off x="819149" y="310704"/>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4.2 </a:t>
            </a:r>
            <a:r>
              <a:rPr lang="zh-CN" altLang="en-US" sz="3600" b="1" dirty="0">
                <a:solidFill>
                  <a:schemeClr val="accent2"/>
                </a:solidFill>
                <a:ea typeface="微软雅黑" panose="020B0503020204020204" pitchFamily="34" charset="-122"/>
              </a:rPr>
              <a:t>政策文本的城市分布</a:t>
            </a:r>
            <a:endParaRPr lang="zh-CN" altLang="en-US" sz="3600" b="1" dirty="0">
              <a:solidFill>
                <a:schemeClr val="accent2"/>
              </a:solidFill>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08960" y="1681269"/>
            <a:ext cx="5842000" cy="5176731"/>
          </a:xfrm>
          <a:prstGeom prst="rect">
            <a:avLst/>
          </a:prstGeom>
        </p:spPr>
      </p:pic>
      <p:sp>
        <p:nvSpPr>
          <p:cNvPr id="10" name="文本框 9"/>
          <p:cNvSpPr txBox="1"/>
          <p:nvPr/>
        </p:nvSpPr>
        <p:spPr>
          <a:xfrm>
            <a:off x="3991143" y="1404270"/>
            <a:ext cx="4197362"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7  37</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个试点城市知识产权质押融资政策工具分布情况</a:t>
            </a:r>
            <a:endParaRPr lang="zh-CN" altLang="en-US" sz="1200" b="1" dirty="0">
              <a:latin typeface="宋体" panose="02010600030101010101" pitchFamily="2" charset="-122"/>
              <a:ea typeface="宋体" panose="02010600030101010101" pitchFamily="2" charset="-122"/>
            </a:endParaRPr>
          </a:p>
        </p:txBody>
      </p:sp>
      <p:sp>
        <p:nvSpPr>
          <p:cNvPr id="13" name="文本框 12"/>
          <p:cNvSpPr txBox="1"/>
          <p:nvPr/>
        </p:nvSpPr>
        <p:spPr>
          <a:xfrm>
            <a:off x="819149" y="1033457"/>
            <a:ext cx="10691926" cy="357790"/>
          </a:xfrm>
          <a:prstGeom prst="rect">
            <a:avLst/>
          </a:prstGeom>
          <a:noFill/>
        </p:spPr>
        <p:txBody>
          <a:bodyPr wrap="square">
            <a:spAutoFit/>
          </a:bodyPr>
          <a:lstStyle/>
          <a:p>
            <a:pPr indent="266700" algn="just">
              <a:lnSpc>
                <a:spcPct val="125000"/>
              </a:lnSpc>
              <a:spcAft>
                <a:spcPts val="600"/>
              </a:spcAft>
            </a:pPr>
            <a:r>
              <a:rPr lang="zh-CN" altLang="en-US"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通过对</a:t>
            </a:r>
            <a:r>
              <a:rPr lang="en-US" alt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37</a:t>
            </a:r>
            <a:r>
              <a:rPr lang="zh-CN" altLang="en-US"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个知识产权运营试点城市的知识产权质押融资政策进行全面梳理可以得到表</a:t>
            </a:r>
            <a:r>
              <a:rPr lang="en-US" alt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a:t>
            </a:r>
            <a:r>
              <a:rPr lang="zh-CN" altLang="en-US"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结果。</a:t>
            </a:r>
            <a:endParaRPr lang="en-US" alt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srcRect t="11729" r="12350" b="16090"/>
          <a:stretch>
            <a:fillRect/>
          </a:stretch>
        </p:blipFill>
        <p:spPr>
          <a:xfrm>
            <a:off x="756213" y="1040380"/>
            <a:ext cx="10679574" cy="5817619"/>
          </a:xfrm>
          <a:prstGeom prst="rect">
            <a:avLst/>
          </a:prstGeom>
        </p:spPr>
      </p:pic>
      <p:sp>
        <p:nvSpPr>
          <p:cNvPr id="13" name="矩形 12"/>
          <p:cNvSpPr/>
          <p:nvPr/>
        </p:nvSpPr>
        <p:spPr>
          <a:xfrm>
            <a:off x="743861" y="1040381"/>
            <a:ext cx="10691926" cy="5817619"/>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07" name="矩形 1"/>
          <p:cNvSpPr>
            <a:spLocks noChangeArrowheads="1"/>
          </p:cNvSpPr>
          <p:nvPr/>
        </p:nvSpPr>
        <p:spPr bwMode="auto">
          <a:xfrm>
            <a:off x="819149" y="310704"/>
            <a:ext cx="60131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4.3 </a:t>
            </a:r>
            <a:r>
              <a:rPr lang="zh-CN" altLang="en-US" sz="3600" b="1" dirty="0">
                <a:solidFill>
                  <a:schemeClr val="accent2"/>
                </a:solidFill>
                <a:ea typeface="微软雅黑" panose="020B0503020204020204" pitchFamily="34" charset="-122"/>
              </a:rPr>
              <a:t>政策文本的二维交叉分布</a:t>
            </a:r>
            <a:endParaRPr lang="zh-CN" altLang="en-US" sz="3600" b="1" dirty="0">
              <a:solidFill>
                <a:schemeClr val="accent2"/>
              </a:solidFill>
              <a:ea typeface="微软雅黑" panose="020B0503020204020204" pitchFamily="34" charset="-122"/>
            </a:endParaRPr>
          </a:p>
        </p:txBody>
      </p:sp>
      <p:sp>
        <p:nvSpPr>
          <p:cNvPr id="4" name="文本框 3"/>
          <p:cNvSpPr txBox="1"/>
          <p:nvPr/>
        </p:nvSpPr>
        <p:spPr>
          <a:xfrm>
            <a:off x="874852" y="1040381"/>
            <a:ext cx="10442295" cy="676532"/>
          </a:xfrm>
          <a:prstGeom prst="rect">
            <a:avLst/>
          </a:prstGeom>
          <a:noFill/>
        </p:spPr>
        <p:txBody>
          <a:bodyPr wrap="square">
            <a:spAutoFit/>
          </a:bodyPr>
          <a:lstStyle/>
          <a:p>
            <a:pPr indent="266700" algn="just">
              <a:lnSpc>
                <a:spcPct val="125000"/>
              </a:lnSpc>
            </a:pP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在将</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个知识产权运营试点城市知识产权质押融资政策文本按照</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维度（政策工具）和</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维度（业务多元主体）进行交叉归类的基础上，形成了本文的知识产权质押融资政策二维分布表（详见表</a:t>
            </a:r>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表格 7"/>
          <p:cNvGraphicFramePr>
            <a:graphicFrameLocks noGrp="1"/>
          </p:cNvGraphicFramePr>
          <p:nvPr/>
        </p:nvGraphicFramePr>
        <p:xfrm>
          <a:off x="2642541" y="2164080"/>
          <a:ext cx="6481139" cy="4693920"/>
        </p:xfrm>
        <a:graphic>
          <a:graphicData uri="http://schemas.openxmlformats.org/drawingml/2006/table">
            <a:tbl>
              <a:tblPr firstRow="1" bandRow="1">
                <a:tableStyleId>{5C22544A-7EE6-4342-B048-85BDC9FD1C3A}</a:tableStyleId>
              </a:tblPr>
              <a:tblGrid>
                <a:gridCol w="506245"/>
                <a:gridCol w="758937"/>
                <a:gridCol w="655444"/>
                <a:gridCol w="627846"/>
                <a:gridCol w="692097"/>
                <a:gridCol w="648114"/>
                <a:gridCol w="648114"/>
                <a:gridCol w="648114"/>
                <a:gridCol w="648114"/>
                <a:gridCol w="648114"/>
              </a:tblGrid>
              <a:tr h="158659">
                <a:tc gridSpan="2">
                  <a:txBody>
                    <a:bodyPr/>
                    <a:lstStyle/>
                    <a:p>
                      <a:pPr algn="ctr"/>
                      <a:endParaRPr lang="zh-CN" altLang="en-US" sz="500" dirty="0">
                        <a:latin typeface="宋体" panose="02010600030101010101" pitchFamily="2" charset="-122"/>
                        <a:ea typeface="宋体" panose="02010600030101010101" pitchFamily="2" charset="-122"/>
                      </a:endParaRPr>
                    </a:p>
                  </a:txBody>
                  <a:tcPr anchor="ctr"/>
                </a:tc>
                <a:tc hMerge="1">
                  <a:tcPr/>
                </a:tc>
                <a:tc>
                  <a:txBody>
                    <a:bodyPr/>
                    <a:lstStyle/>
                    <a:p>
                      <a:pPr algn="ctr"/>
                      <a:r>
                        <a:rPr lang="zh-CN" altLang="en-US" sz="500" dirty="0">
                          <a:latin typeface="宋体" panose="02010600030101010101" pitchFamily="2" charset="-122"/>
                          <a:ea typeface="宋体" panose="02010600030101010101" pitchFamily="2" charset="-122"/>
                        </a:rPr>
                        <a:t>政府机构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金融机构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知识产权服务机构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融资机构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担保机构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保险机构</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合计</a:t>
                      </a:r>
                      <a:endParaRPr lang="zh-CN" altLang="en-US" sz="500" dirty="0">
                        <a:latin typeface="宋体" panose="02010600030101010101" pitchFamily="2" charset="-122"/>
                        <a:ea typeface="宋体" panose="02010600030101010101" pitchFamily="2" charset="-122"/>
                      </a:endParaRPr>
                    </a:p>
                  </a:txBody>
                  <a:tcPr anchor="ctr"/>
                </a:tc>
                <a:tc>
                  <a:txBody>
                    <a:bodyPr/>
                    <a:lstStyle/>
                    <a:p>
                      <a:pPr algn="ctr"/>
                      <a:r>
                        <a:rPr lang="zh-CN" altLang="en-US" sz="500" dirty="0">
                          <a:latin typeface="宋体" panose="02010600030101010101" pitchFamily="2" charset="-122"/>
                          <a:ea typeface="宋体" panose="02010600030101010101" pitchFamily="2" charset="-122"/>
                        </a:rPr>
                        <a:t>比例</a:t>
                      </a:r>
                      <a:endParaRPr lang="zh-CN" altLang="en-US" sz="500" dirty="0">
                        <a:latin typeface="宋体" panose="02010600030101010101" pitchFamily="2" charset="-122"/>
                        <a:ea typeface="宋体" panose="02010600030101010101" pitchFamily="2" charset="-122"/>
                      </a:endParaRPr>
                    </a:p>
                  </a:txBody>
                  <a:tcPr anchor="ctr"/>
                </a:tc>
              </a:tr>
              <a:tr h="0">
                <a:tc rowSpan="10">
                  <a:txBody>
                    <a:bodyPr/>
                    <a:lstStyle/>
                    <a:p>
                      <a:pPr algn="ctr"/>
                      <a:r>
                        <a:rPr lang="zh-CN" altLang="en-US" sz="500" b="0" spc="600" dirty="0">
                          <a:latin typeface="宋体" panose="02010600030101010101" pitchFamily="2" charset="-122"/>
                          <a:ea typeface="宋体" panose="02010600030101010101" pitchFamily="2" charset="-122"/>
                        </a:rPr>
                        <a:t>供给型</a:t>
                      </a:r>
                      <a:endParaRPr lang="zh-CN" altLang="en-US" sz="500" b="0" spc="600" dirty="0">
                        <a:latin typeface="宋体" panose="02010600030101010101" pitchFamily="2" charset="-122"/>
                        <a:ea typeface="宋体" panose="02010600030101010101" pitchFamily="2" charset="-122"/>
                      </a:endParaRPr>
                    </a:p>
                  </a:txBody>
                  <a:tcPr vert="eaVert" anchor="ctr">
                    <a:solidFill>
                      <a:schemeClr val="accent1">
                        <a:lumMod val="20000"/>
                        <a:lumOff val="80000"/>
                      </a:schemeClr>
                    </a:solidFill>
                  </a:tcPr>
                </a:tc>
                <a:tc>
                  <a:txBody>
                    <a:bodyPr/>
                    <a:lstStyle/>
                    <a:p>
                      <a:pPr algn="ctr"/>
                      <a:r>
                        <a:rPr lang="zh-CN" altLang="en-US" sz="300" dirty="0">
                          <a:latin typeface="宋体" panose="02010600030101010101" pitchFamily="2" charset="-122"/>
                          <a:ea typeface="宋体" panose="02010600030101010101" pitchFamily="2" charset="-122"/>
                        </a:rPr>
                        <a:t>信用支持</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1.23%</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金融支持</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22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4.03%</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财致支持</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9</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9</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91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10.19%</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人才队伍建设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1.12%</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风险补偿金设立</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39</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46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5.15%</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基础设施建设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1.90%</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线下资源共享</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1.34%</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需求调研机制建设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1.46%</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数据管理机制建设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1.90%</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a:latin typeface="宋体" panose="02010600030101010101" pitchFamily="2" charset="-122"/>
                          <a:ea typeface="宋体" panose="02010600030101010101" pitchFamily="2" charset="-122"/>
                        </a:rPr>
                        <a:t>小计</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130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253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28.33%</a:t>
                      </a:r>
                      <a:endParaRPr lang="zh-CN" altLang="en-US" sz="300" dirty="0">
                        <a:latin typeface="宋体" panose="02010600030101010101" pitchFamily="2" charset="-122"/>
                        <a:ea typeface="宋体" panose="02010600030101010101" pitchFamily="2" charset="-122"/>
                      </a:endParaRPr>
                    </a:p>
                  </a:txBody>
                  <a:tcPr anchor="ctr"/>
                </a:tc>
              </a:tr>
              <a:tr h="0">
                <a:tc rowSpan="10">
                  <a:txBody>
                    <a:bodyPr/>
                    <a:lstStyle/>
                    <a:p>
                      <a:pPr algn="ctr"/>
                      <a:r>
                        <a:rPr lang="zh-CN" altLang="en-US" sz="500" b="0" spc="600" dirty="0">
                          <a:latin typeface="宋体" panose="02010600030101010101" pitchFamily="2" charset="-122"/>
                          <a:ea typeface="宋体" panose="02010600030101010101" pitchFamily="2" charset="-122"/>
                        </a:rPr>
                        <a:t>环境型</a:t>
                      </a:r>
                      <a:endParaRPr lang="zh-CN" altLang="en-US" sz="500" b="0" spc="600" dirty="0">
                        <a:latin typeface="宋体" panose="02010600030101010101" pitchFamily="2" charset="-122"/>
                        <a:ea typeface="宋体" panose="02010600030101010101" pitchFamily="2" charset="-122"/>
                      </a:endParaRPr>
                    </a:p>
                  </a:txBody>
                  <a:tcPr vert="eaVert" anchor="ctr">
                    <a:solidFill>
                      <a:schemeClr val="accent1">
                        <a:lumMod val="20000"/>
                        <a:lumOff val="80000"/>
                      </a:schemeClr>
                    </a:solidFill>
                  </a:tcPr>
                </a:tc>
                <a:tc>
                  <a:txBody>
                    <a:bodyPr/>
                    <a:lstStyle/>
                    <a:p>
                      <a:pPr algn="ctr"/>
                      <a:r>
                        <a:rPr lang="zh-CN" altLang="en-US" sz="300" dirty="0">
                          <a:latin typeface="宋体" panose="02010600030101010101" pitchFamily="2" charset="-122"/>
                          <a:ea typeface="宋体" panose="02010600030101010101" pitchFamily="2" charset="-122"/>
                        </a:rPr>
                        <a:t>政策法规建设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4.82%</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跨部门协作</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1.90%</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服务体系优化</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6.05%</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业务流程</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93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10.41%</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信息数据共享</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0.78%</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业务模式创新</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4.14%</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聚焦知识产权</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0.67%</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强化监管力度</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69</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7.73%</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风险管理体系建设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83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9.29%</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小计</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251</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53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23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61</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8</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409</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45.80%</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r>
              <a:tr h="0">
                <a:tc rowSpan="11">
                  <a:txBody>
                    <a:bodyPr/>
                    <a:lstStyle/>
                    <a:p>
                      <a:pPr algn="ctr"/>
                      <a:r>
                        <a:rPr lang="zh-CN" altLang="en-US" sz="500" b="0" spc="600" dirty="0">
                          <a:latin typeface="宋体" panose="02010600030101010101" pitchFamily="2" charset="-122"/>
                          <a:ea typeface="宋体" panose="02010600030101010101" pitchFamily="2" charset="-122"/>
                        </a:rPr>
                        <a:t>需求型</a:t>
                      </a:r>
                      <a:endParaRPr lang="zh-CN" altLang="en-US" sz="500" b="0" spc="600" dirty="0">
                        <a:latin typeface="宋体" panose="02010600030101010101" pitchFamily="2" charset="-122"/>
                        <a:ea typeface="宋体" panose="02010600030101010101" pitchFamily="2" charset="-122"/>
                      </a:endParaRPr>
                    </a:p>
                  </a:txBody>
                  <a:tcPr vert="eaVert" anchor="ctr">
                    <a:solidFill>
                      <a:schemeClr val="accent1">
                        <a:lumMod val="20000"/>
                        <a:lumOff val="80000"/>
                      </a:schemeClr>
                    </a:solidFill>
                  </a:tcPr>
                </a:tc>
                <a:tc>
                  <a:txBody>
                    <a:bodyPr/>
                    <a:lstStyle/>
                    <a:p>
                      <a:pPr algn="ctr"/>
                      <a:r>
                        <a:rPr lang="zh-CN" altLang="en-US" sz="300" dirty="0">
                          <a:latin typeface="宋体" panose="02010600030101010101" pitchFamily="2" charset="-122"/>
                          <a:ea typeface="宋体" panose="02010600030101010101" pitchFamily="2" charset="-122"/>
                        </a:rPr>
                        <a:t>制定工作目标</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2.91%</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深化品牌建设</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0.78%</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加强宣传推广</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9</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1.12%</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建立融资增信机制</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6</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3.70%</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增加衍生服务</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0.34%</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扩大金融产品供给</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2.69%</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业务需求引导</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4.14%</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质押物处置</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8</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2.35%</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质押标的物</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12</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3.70%</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评估机制</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15</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1</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0</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37</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a:r>
                        <a:rPr lang="en-US" altLang="zh-CN" sz="300" dirty="0">
                          <a:latin typeface="宋体" panose="02010600030101010101" pitchFamily="2" charset="-122"/>
                          <a:ea typeface="宋体" panose="02010600030101010101" pitchFamily="2" charset="-122"/>
                        </a:rPr>
                        <a:t>4.14%</a:t>
                      </a:r>
                      <a:endParaRPr lang="zh-CN" altLang="en-US" sz="300" dirty="0">
                        <a:latin typeface="宋体" panose="02010600030101010101" pitchFamily="2" charset="-122"/>
                        <a:ea typeface="宋体" panose="02010600030101010101" pitchFamily="2" charset="-122"/>
                      </a:endParaRPr>
                    </a:p>
                  </a:txBody>
                  <a:tcPr anchor="ctr"/>
                </a:tc>
              </a:tr>
              <a:tr h="0">
                <a:tc vMerge="1">
                  <a:tcPr/>
                </a:tc>
                <a:tc>
                  <a:txBody>
                    <a:bodyPr/>
                    <a:lstStyle/>
                    <a:p>
                      <a:pPr algn="ctr"/>
                      <a:r>
                        <a:rPr lang="zh-CN" altLang="en-US" sz="300" dirty="0">
                          <a:latin typeface="宋体" panose="02010600030101010101" pitchFamily="2" charset="-122"/>
                          <a:ea typeface="宋体" panose="02010600030101010101" pitchFamily="2" charset="-122"/>
                        </a:rPr>
                        <a:t>小计</a:t>
                      </a:r>
                      <a:endParaRPr lang="zh-CN" altLang="en-US" sz="300" dirty="0">
                        <a:latin typeface="宋体" panose="02010600030101010101" pitchFamily="2" charset="-122"/>
                        <a:ea typeface="宋体" panose="02010600030101010101" pitchFamily="2" charset="-122"/>
                      </a:endParaRPr>
                    </a:p>
                  </a:txBody>
                  <a:tcPr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110</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48</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29</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20</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14</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a:solidFill>
                            <a:srgbClr val="000000"/>
                          </a:solidFill>
                          <a:effectLst/>
                          <a:latin typeface="宋体" panose="02010600030101010101" pitchFamily="2" charset="-122"/>
                          <a:ea typeface="宋体" panose="02010600030101010101" pitchFamily="2" charset="-122"/>
                        </a:rPr>
                        <a:t>10</a:t>
                      </a:r>
                      <a:endParaRPr lang="en-US" altLang="zh-CN" sz="3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231</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25.87%</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r>
              <a:tr h="0">
                <a:tc gridSpan="2">
                  <a:txBody>
                    <a:bodyPr/>
                    <a:lstStyle/>
                    <a:p>
                      <a:pPr algn="ctr"/>
                      <a:r>
                        <a:rPr lang="zh-CN" altLang="en-US" sz="300" dirty="0">
                          <a:latin typeface="宋体" panose="02010600030101010101" pitchFamily="2" charset="-122"/>
                          <a:ea typeface="宋体" panose="02010600030101010101" pitchFamily="2" charset="-122"/>
                        </a:rPr>
                        <a:t>合计</a:t>
                      </a:r>
                      <a:endParaRPr lang="zh-CN" altLang="en-US" sz="300" dirty="0">
                        <a:latin typeface="宋体" panose="02010600030101010101" pitchFamily="2" charset="-122"/>
                        <a:ea typeface="宋体" panose="02010600030101010101" pitchFamily="2" charset="-122"/>
                      </a:endParaRPr>
                    </a:p>
                  </a:txBody>
                  <a:tcPr anchor="ctr">
                    <a:solidFill>
                      <a:schemeClr val="accent1">
                        <a:lumMod val="20000"/>
                        <a:lumOff val="80000"/>
                      </a:schemeClr>
                    </a:solidFill>
                  </a:tcPr>
                </a:tc>
                <a:tc hMerge="1">
                  <a:tcP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491</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147</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69</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121</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43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22</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893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r>
              <a:tr h="0">
                <a:tc gridSpan="2">
                  <a:txBody>
                    <a:bodyPr/>
                    <a:lstStyle/>
                    <a:p>
                      <a:pPr algn="ctr"/>
                      <a:r>
                        <a:rPr lang="zh-CN" altLang="en-US" sz="300" dirty="0">
                          <a:latin typeface="宋体" panose="02010600030101010101" pitchFamily="2" charset="-122"/>
                          <a:ea typeface="宋体" panose="02010600030101010101" pitchFamily="2" charset="-122"/>
                        </a:rPr>
                        <a:t>比例</a:t>
                      </a:r>
                      <a:endParaRPr lang="zh-CN" altLang="en-US" sz="300" dirty="0">
                        <a:latin typeface="宋体" panose="02010600030101010101" pitchFamily="2" charset="-122"/>
                        <a:ea typeface="宋体" panose="02010600030101010101" pitchFamily="2" charset="-122"/>
                      </a:endParaRPr>
                    </a:p>
                  </a:txBody>
                  <a:tcPr anchor="ctr">
                    <a:solidFill>
                      <a:schemeClr val="accent1">
                        <a:lumMod val="20000"/>
                        <a:lumOff val="80000"/>
                      </a:schemeClr>
                    </a:solidFill>
                  </a:tcPr>
                </a:tc>
                <a:tc hMerge="1">
                  <a:tcP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54.98%</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16.46%</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7.73%</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13.55%</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4.82%</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r>
                        <a:rPr lang="en-US" altLang="zh-CN" sz="300" b="0" i="0" u="none" strike="noStrike" dirty="0">
                          <a:solidFill>
                            <a:srgbClr val="000000"/>
                          </a:solidFill>
                          <a:effectLst/>
                          <a:latin typeface="宋体" panose="02010600030101010101" pitchFamily="2" charset="-122"/>
                          <a:ea typeface="宋体" panose="02010600030101010101" pitchFamily="2" charset="-122"/>
                        </a:rPr>
                        <a:t>2.46%</a:t>
                      </a:r>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b"/>
                      <a:endParaRPr lang="en-US" altLang="zh-CN" sz="3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r>
            </a:tbl>
          </a:graphicData>
        </a:graphic>
      </p:graphicFrame>
      <p:pic>
        <p:nvPicPr>
          <p:cNvPr id="11" name="图片 10"/>
          <p:cNvPicPr>
            <a:picLocks noChangeAspect="1"/>
          </p:cNvPicPr>
          <p:nvPr/>
        </p:nvPicPr>
        <p:blipFill>
          <a:blip r:embed="rId2"/>
          <a:stretch>
            <a:fillRect/>
          </a:stretch>
        </p:blipFill>
        <p:spPr>
          <a:xfrm>
            <a:off x="1452880" y="1981198"/>
            <a:ext cx="9215120" cy="4889083"/>
          </a:xfrm>
          <a:prstGeom prst="rect">
            <a:avLst/>
          </a:prstGeom>
        </p:spPr>
      </p:pic>
      <p:sp>
        <p:nvSpPr>
          <p:cNvPr id="12" name="文本框 11"/>
          <p:cNvSpPr txBox="1"/>
          <p:nvPr/>
        </p:nvSpPr>
        <p:spPr>
          <a:xfrm>
            <a:off x="3991143" y="1719688"/>
            <a:ext cx="4197362"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8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知识产权质押融资政策二维分布统计表</a:t>
            </a:r>
            <a:endParaRPr lang="zh-CN" altLang="en-US" sz="1200" b="1" dirty="0">
              <a:latin typeface="宋体" panose="02010600030101010101" pitchFamily="2" charset="-122"/>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4384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0963"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1335087" y="3849688"/>
            <a:ext cx="9521825" cy="1036638"/>
          </a:xfrm>
          <a:prstGeom prst="rect">
            <a:avLst/>
          </a:prstGeom>
          <a:noFill/>
          <a:ln>
            <a:noFill/>
          </a:ln>
        </p:spPr>
        <p:txBody>
          <a:bodyPr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6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rPr>
              <a:t>摘要</a:t>
            </a:r>
            <a:endParaRPr lang="zh-CN" altLang="en-US" sz="6600" b="1" kern="100" spc="6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4384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0963"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860584" y="3960813"/>
            <a:ext cx="10470832" cy="1037167"/>
          </a:xfrm>
          <a:prstGeom prst="rect">
            <a:avLst/>
          </a:prstGeom>
          <a:noFill/>
          <a:ln>
            <a:noFill/>
          </a:ln>
        </p:spPr>
        <p:txBody>
          <a:bodyPr wrap="square"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6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rPr>
              <a:t>结论与启示</a:t>
            </a:r>
            <a:endParaRPr lang="zh-CN" altLang="en-US" sz="6600" b="1" kern="100" spc="6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rot="19872119">
            <a:off x="172452" y="4349320"/>
            <a:ext cx="928817" cy="2679539"/>
          </a:xfrm>
          <a:prstGeom prst="rect">
            <a:avLst/>
          </a:prstGeom>
          <a:solidFill>
            <a:srgbClr val="D8ACE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9782786">
            <a:off x="8223316" y="5490304"/>
            <a:ext cx="5000017" cy="479575"/>
          </a:xfrm>
          <a:prstGeom prst="triangle">
            <a:avLst>
              <a:gd name="adj" fmla="val 30173"/>
            </a:avLst>
          </a:prstGeom>
          <a:solidFill>
            <a:srgbClr val="B0BCDE">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19149" y="1156251"/>
            <a:ext cx="10691926" cy="5478229"/>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122744" y="1275075"/>
            <a:ext cx="10194404" cy="22088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由上文词频统计结果可知，</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37</a:t>
            </a:r>
            <a:r>
              <a:rPr lang="zh-CN"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个知识产权运营试点城市的知识产权质押融资政策主题目前主要聚焦于知识产权质押融资业务最直观的核心环节或主体上，而对于一些配套环节和辅助主体的关注明显不够，即相关政策在知识产权质押融资业务上的覆盖尚不完全，甚至尚未能完成由“点”到“面”的蜕变。理论上，“就问题解决问题”的思路被认为是高效的，但在复杂的实践中，核心问题的解决往往有赖于对非核心问题的重视，这意味着在推动知识产权质押融资业务迈向新的发展阶段时，必须要采用“跳出问题解决问题”的“曲线救国”思路，通过拓宽相关政策的辐射面，实现业务全流程的“齐头并进““相互协调”，最终用业务全流程的系统构建来突破既有业务发展桎楛。</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47107" name="矩形 1"/>
          <p:cNvSpPr>
            <a:spLocks noChangeArrowheads="1"/>
          </p:cNvSpPr>
          <p:nvPr/>
        </p:nvSpPr>
        <p:spPr bwMode="auto">
          <a:xfrm>
            <a:off x="819149" y="310704"/>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5.1 </a:t>
            </a:r>
            <a:r>
              <a:rPr lang="zh-CN" altLang="en-US" sz="3600" b="1" dirty="0">
                <a:solidFill>
                  <a:schemeClr val="accent2"/>
                </a:solidFill>
                <a:ea typeface="微软雅黑" panose="020B0503020204020204" pitchFamily="34" charset="-122"/>
              </a:rPr>
              <a:t>主要结论</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圆角 6"/>
          <p:cNvSpPr/>
          <p:nvPr/>
        </p:nvSpPr>
        <p:spPr>
          <a:xfrm>
            <a:off x="454572" y="1168910"/>
            <a:ext cx="1234659" cy="618382"/>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政策业务</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覆盖面较窄</a:t>
            </a:r>
            <a:endParaRPr lang="zh-CN" altLang="en-US" sz="1400" b="1" dirty="0">
              <a:latin typeface="Times New Roman" panose="02020603050405020304" pitchFamily="18" charset="0"/>
              <a:cs typeface="Times New Roman" panose="02020603050405020304" pitchFamily="18" charset="0"/>
            </a:endParaRPr>
          </a:p>
        </p:txBody>
      </p:sp>
      <p:sp>
        <p:nvSpPr>
          <p:cNvPr id="15" name="矩形 14"/>
          <p:cNvSpPr/>
          <p:nvPr/>
        </p:nvSpPr>
        <p:spPr>
          <a:xfrm>
            <a:off x="1122744" y="3765625"/>
            <a:ext cx="10194404" cy="248094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由上文政策文本的城市分布结果可知，</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37</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个知识产权运营试点城市在知识产权质押融资政策总数以及结构上均存在明显差异。并且，通过对比发现，数量优势和结构优势并不刚好共存，即政策总数很多的城市其政策结构往往存在严重失衡，而政策结构相对平衡的城市其政策总数往往较少。总之，城市在落实中央知识产权质押融资战略时表现出明显的“个性化”，而这些“个性化”的积极作用是形成了很多值得借鉴的典型发展模式，例如青岛的平台型风险化解模式和南京的知识产权质押融资全生命周期数字化模式。然而，需要注意的是，这些“个性化”是把“双刃剑”，它们虽然能够保障城市在开展知识产权质押融资业务时实现自身禀赋的最大化利用，但同时也可能通过拉大知识产权质押融资业务开展的“步调”加剧城市间的发展不平衡。</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6" name="矩形: 圆角 15"/>
          <p:cNvSpPr/>
          <p:nvPr/>
        </p:nvSpPr>
        <p:spPr>
          <a:xfrm>
            <a:off x="454572" y="3659461"/>
            <a:ext cx="1234659" cy="618382"/>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政策城市</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差异明显</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rot="19872119">
            <a:off x="172452" y="4349320"/>
            <a:ext cx="928817" cy="2679539"/>
          </a:xfrm>
          <a:prstGeom prst="rect">
            <a:avLst/>
          </a:prstGeom>
          <a:solidFill>
            <a:srgbClr val="D8ACE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9782786">
            <a:off x="8223316" y="5490304"/>
            <a:ext cx="5000017" cy="479575"/>
          </a:xfrm>
          <a:prstGeom prst="triangle">
            <a:avLst>
              <a:gd name="adj" fmla="val 30173"/>
            </a:avLst>
          </a:prstGeom>
          <a:solidFill>
            <a:srgbClr val="B0BCDE">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19149" y="1156251"/>
            <a:ext cx="10691926" cy="5478229"/>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122744" y="1202831"/>
            <a:ext cx="10194404" cy="293577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从既有分析数据来看，供给型政策工具与需求型政策工具占比接近，环境型政策工具占比是其他两类政策工具占比的将近两倍。尽管在知识产权质押融资业务起步阶段环境型政策工具比重偏高符合实践需求，但接近一半的环境型政策工具占比还是意味着知识产权质押融资政策工具出现了明显的结构失衡。此外，就三类政策工具内部结构来看，它们也都存在着明显的结构失衡，且这种失衡的趋势是“短期”政策单元占比大于“长期”政策单元占比。例如，在供给型政策工具内，政策对“钱”的重视大于对“基础设施”和“人”的重视；在需求型政策工具内，政策对“直接需求引导”的重视大于对“间接需求引导”的重视；在环境型政策工具内，政策对“微观业务”的重视大于对“宏观体系”的重视。一个可能的原因是，在中央大力倡导开展知识产权质押融资业务的背景下，地方政府在晋升锦标赛的激励下为了做足“面子工程”或完成“业务套利”，往往以“成本低、周期短”作为响应标准，盲目追求政策的数量，而放弃对政策质量的追求。需要指出的是，短期发展战略终将面临“增长极限”， 并且伴随一系列的结构隐患，地方政府要想真正通过知识产权质押融资业务与其他城市拉开距离，获得竞争优势，就必须扭转思路，全面统筹、全局谋划。</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47107" name="矩形 1"/>
          <p:cNvSpPr>
            <a:spLocks noChangeArrowheads="1"/>
          </p:cNvSpPr>
          <p:nvPr/>
        </p:nvSpPr>
        <p:spPr bwMode="auto">
          <a:xfrm>
            <a:off x="819149" y="310704"/>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5.1 </a:t>
            </a:r>
            <a:r>
              <a:rPr lang="zh-CN" altLang="en-US" sz="3600" b="1" dirty="0">
                <a:solidFill>
                  <a:schemeClr val="accent2"/>
                </a:solidFill>
                <a:ea typeface="微软雅黑" panose="020B0503020204020204" pitchFamily="34" charset="-122"/>
              </a:rPr>
              <a:t>主要结论</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圆角 6"/>
          <p:cNvSpPr/>
          <p:nvPr/>
        </p:nvSpPr>
        <p:spPr>
          <a:xfrm>
            <a:off x="454572" y="1096666"/>
            <a:ext cx="1234659" cy="618382"/>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政策工具结构严重失衡</a:t>
            </a:r>
            <a:endParaRPr lang="zh-CN" altLang="en-US" sz="1400" b="1" dirty="0">
              <a:latin typeface="Times New Roman" panose="02020603050405020304" pitchFamily="18" charset="0"/>
              <a:cs typeface="Times New Roman" panose="02020603050405020304" pitchFamily="18" charset="0"/>
            </a:endParaRPr>
          </a:p>
        </p:txBody>
      </p:sp>
      <p:sp>
        <p:nvSpPr>
          <p:cNvPr id="15" name="矩形 14"/>
          <p:cNvSpPr/>
          <p:nvPr/>
        </p:nvSpPr>
        <p:spPr>
          <a:xfrm>
            <a:off x="1122744" y="4631545"/>
            <a:ext cx="10194404" cy="191575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根据</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Y</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轴维度的分析结果来看，在知识产权质押融资政策六类多元主体中，涉及政府机构的政策单元最多，占比</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54.98%</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，超过其他作用主体政策单元占比之和（</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45.02%</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与之一致，三类政策工具的主要作用主体也是政府机构，即政府机构在三类政策工具中的占比均大于其他任一作用主体的占比，甚至超过其他作用主体的占比之和。具体来说，在供给型政策工具和环境型政策工具中，政府机构的占比分别为</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51.38%</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和</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61.37%</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，均超过其他作用主体的占比之和；在需求型政策工具中，政府机构占比为</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47.62%</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总体上与其他作用主体的占比之和持平。由此可见，在当前阶段，尽管中央站在宏观层面期望地方履行市场导向型知识产权质押融资业务模式，但实际远远偏离这一预期。城市层面的政策分析结果显示，政府机构依然是当前中国知识产权质押融资业务开展的主要推动力，知识产权质押融资的业务模式也并未摆脱政府主导型。</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6" name="矩形: 圆角 15"/>
          <p:cNvSpPr/>
          <p:nvPr/>
        </p:nvSpPr>
        <p:spPr>
          <a:xfrm>
            <a:off x="454572" y="4262202"/>
            <a:ext cx="1234659" cy="723602"/>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政策作用</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主体被重视程度不同</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11722" b="20353"/>
          <a:stretch>
            <a:fillRect/>
          </a:stretch>
        </p:blipFill>
        <p:spPr>
          <a:xfrm>
            <a:off x="0" y="1168910"/>
            <a:ext cx="12192000" cy="5478229"/>
          </a:xfrm>
          <a:prstGeom prst="rect">
            <a:avLst/>
          </a:prstGeom>
        </p:spPr>
      </p:pic>
      <p:sp>
        <p:nvSpPr>
          <p:cNvPr id="13" name="矩形 12"/>
          <p:cNvSpPr/>
          <p:nvPr/>
        </p:nvSpPr>
        <p:spPr>
          <a:xfrm>
            <a:off x="819149" y="1156251"/>
            <a:ext cx="10691926" cy="5478229"/>
          </a:xfrm>
          <a:prstGeom prst="rect">
            <a:avLst/>
          </a:prstGeom>
          <a:solidFill>
            <a:srgbClr val="F5F7FC">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122744" y="1275075"/>
            <a:ext cx="10194404" cy="2384386"/>
          </a:xfrm>
          <a:prstGeom prst="rect">
            <a:avLst/>
          </a:prstGeom>
          <a:solidFill>
            <a:srgbClr val="E4EDF8"/>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知识产权质押融资是一项复杂性、系统性工程，内含多个业务环节。目前，以</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37</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个知识产权运营试点城市为例发现，中国知识产权质押融资政策存在对知识产权质押融资业务环节的主观倾斜问题，从而不利于知识产权质押融资业务质量的真正提升。为了改善这一局面，一方面有必要从数量层面发力，通过出台与被忽视业务环节相关的政策，补齐知识产权质押融资业务全流程的政策“短板”；另一方面有必要从质量层面发力，通过强化政策间的协调性（例如，通过统筹规划的手段）或直接出台与业务协调性有关的政策，实现知识产权质押融资业务全流程的结构性升级。这里，需要指出的是，在数字经济背景下，为了保证政策体系的前瞻性、有效性，无论是从知识产权质押融资业务本身的开展还是从知识产权质押融资业务的政策完善角度来看，均不能忽视数字化手段的运用。例如，通过出台直接或间接性政策鼓励各地构建以大数据、区块链、机器学习等新一代信息技术为核心的知识产权质押融资生态服务体系。</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47107" name="矩形 1"/>
          <p:cNvSpPr>
            <a:spLocks noChangeArrowheads="1"/>
          </p:cNvSpPr>
          <p:nvPr/>
        </p:nvSpPr>
        <p:spPr bwMode="auto">
          <a:xfrm>
            <a:off x="819149" y="310704"/>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5.2 </a:t>
            </a:r>
            <a:r>
              <a:rPr lang="zh-CN" altLang="en-US" sz="3600" b="1" dirty="0">
                <a:solidFill>
                  <a:schemeClr val="accent2"/>
                </a:solidFill>
                <a:ea typeface="微软雅黑" panose="020B0503020204020204" pitchFamily="34" charset="-122"/>
              </a:rPr>
              <a:t>关键启示</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圆角 6"/>
          <p:cNvSpPr/>
          <p:nvPr/>
        </p:nvSpPr>
        <p:spPr>
          <a:xfrm>
            <a:off x="454572" y="1168910"/>
            <a:ext cx="1234659" cy="618382"/>
          </a:xfrm>
          <a:prstGeom prst="roundRect">
            <a:avLst/>
          </a:prstGeom>
          <a:solidFill>
            <a:schemeClr val="accent5">
              <a:lumMod val="75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完善业务</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政策</a:t>
            </a:r>
            <a:endParaRPr lang="zh-CN" altLang="en-US" sz="1400" b="1" dirty="0">
              <a:latin typeface="Times New Roman" panose="02020603050405020304" pitchFamily="18" charset="0"/>
              <a:cs typeface="Times New Roman" panose="02020603050405020304" pitchFamily="18" charset="0"/>
            </a:endParaRPr>
          </a:p>
        </p:txBody>
      </p:sp>
      <p:sp>
        <p:nvSpPr>
          <p:cNvPr id="15" name="矩形 14"/>
          <p:cNvSpPr/>
          <p:nvPr/>
        </p:nvSpPr>
        <p:spPr>
          <a:xfrm>
            <a:off x="1122744" y="3887672"/>
            <a:ext cx="10194404" cy="2480940"/>
          </a:xfrm>
          <a:prstGeom prst="rect">
            <a:avLst/>
          </a:prstGeom>
          <a:solidFill>
            <a:srgbClr val="E4EDF8"/>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目前，人们对既定城市知识产权质押融资政策体系评价的好坏主要参考该城市知识产权质押融资业务开展的规模以及知识产权质押融资的总金额，除此之外，并未建立专门的政策评估机制，尤其是建立知识产权质押融资政策质量的评估机制。这意味着人们对知识产权质押融资政策的实施效果并未有清楚和科学的认识，甚至在单维数量结果的引导下极易出现认知偏差。一般来说，如果以这一认知偏差作为政治晋升标准，又反过来会助长具有“短视”特征的知识产权质押融资业务发展模式，而城市间的“数量攀比”不利于知识产权质押融资业务的质量提升。鉴于此，未来有必要健全知识产权质押融资政策的效果评估机制，从而以科学的评估体系倒逼各个城市放弃政策操纵下的“短期绩效”，迫使他们将目光转向业务本身，最终以完全契合城市禀赋的结构合理的政策体系来开展知识产权质押融资业务，而这也因为剥离出了政策实施效果的操纵性误差极大弱化了政策实施在城市间引起的发展“鸿沟”。</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6" name="矩形: 圆角 15"/>
          <p:cNvSpPr/>
          <p:nvPr/>
        </p:nvSpPr>
        <p:spPr>
          <a:xfrm>
            <a:off x="454572" y="3781508"/>
            <a:ext cx="1234659" cy="618382"/>
          </a:xfrm>
          <a:prstGeom prst="roundRect">
            <a:avLst/>
          </a:prstGeom>
          <a:solidFill>
            <a:srgbClr val="2E75B6"/>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健全政策</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评估机制</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11722" b="20353"/>
          <a:stretch>
            <a:fillRect/>
          </a:stretch>
        </p:blipFill>
        <p:spPr>
          <a:xfrm>
            <a:off x="0" y="1168910"/>
            <a:ext cx="12192000" cy="5478229"/>
          </a:xfrm>
          <a:prstGeom prst="rect">
            <a:avLst/>
          </a:prstGeom>
        </p:spPr>
      </p:pic>
      <p:sp>
        <p:nvSpPr>
          <p:cNvPr id="13" name="矩形 12"/>
          <p:cNvSpPr/>
          <p:nvPr/>
        </p:nvSpPr>
        <p:spPr>
          <a:xfrm>
            <a:off x="819149" y="1156251"/>
            <a:ext cx="10691926" cy="5478229"/>
          </a:xfrm>
          <a:prstGeom prst="rect">
            <a:avLst/>
          </a:prstGeom>
          <a:solidFill>
            <a:srgbClr val="F5F7FC">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122744" y="1275075"/>
            <a:ext cx="10194404" cy="2240564"/>
          </a:xfrm>
          <a:prstGeom prst="rect">
            <a:avLst/>
          </a:prstGeom>
          <a:solidFill>
            <a:srgbClr val="E4EDF8"/>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144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从政策工具视角来看，考虑到各项政策工具在知识产权质押融资业务中的作用与功能、优势与劣势，知识产权质押融资业务的高效开展离不开供给型、环境型、需求型政策工具的协同发力，即同时需要“拉力”“影响力”和“推力”。一般来说，环境型政策工具的大量应用在某种程度上反映出政策具体操作细则缺失的问题，即未能使政策在各个地方准确地实施</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[35]</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因此，尽管环境型政策工具占比偏高的政策工具结构在知识产权质押融资业务起步阶段比较适用，未来，当知识产权质押融资业务迈向新的发展阶段时，政府应该调整上述结构，减少对环境型政策工具的依赖，采用更多的直接手段来促进知识产权质押融资业务的开展。此外，就政策工具内部结构的优化来看，供给型、环境型、需求型政策工具均需要增加对“未来”的重视，而非仅仅对“当下”进行关注，只有这样才能够保障知识产权质押融资业务的扎实和持续推进。</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47107" name="矩形 1"/>
          <p:cNvSpPr>
            <a:spLocks noChangeArrowheads="1"/>
          </p:cNvSpPr>
          <p:nvPr/>
        </p:nvSpPr>
        <p:spPr bwMode="auto">
          <a:xfrm>
            <a:off x="819149" y="310704"/>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5.2 </a:t>
            </a:r>
            <a:r>
              <a:rPr lang="zh-CN" altLang="en-US" sz="3600" b="1" dirty="0">
                <a:solidFill>
                  <a:schemeClr val="accent2"/>
                </a:solidFill>
                <a:ea typeface="微软雅黑" panose="020B0503020204020204" pitchFamily="34" charset="-122"/>
              </a:rPr>
              <a:t>关键启示</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74852" y="2589896"/>
            <a:ext cx="16333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圆角 6"/>
          <p:cNvSpPr/>
          <p:nvPr/>
        </p:nvSpPr>
        <p:spPr>
          <a:xfrm>
            <a:off x="454572" y="1168910"/>
            <a:ext cx="1234659" cy="618382"/>
          </a:xfrm>
          <a:prstGeom prst="roundRect">
            <a:avLst/>
          </a:prstGeom>
          <a:solidFill>
            <a:schemeClr val="accent5">
              <a:lumMod val="75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优化政策</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工具结构</a:t>
            </a:r>
            <a:endParaRPr lang="zh-CN" altLang="en-US" sz="1400" b="1" dirty="0">
              <a:latin typeface="Times New Roman" panose="02020603050405020304" pitchFamily="18" charset="0"/>
              <a:cs typeface="Times New Roman" panose="02020603050405020304" pitchFamily="18" charset="0"/>
            </a:endParaRPr>
          </a:p>
        </p:txBody>
      </p:sp>
      <p:sp>
        <p:nvSpPr>
          <p:cNvPr id="15" name="矩形 14"/>
          <p:cNvSpPr/>
          <p:nvPr/>
        </p:nvSpPr>
        <p:spPr>
          <a:xfrm>
            <a:off x="1122744" y="3773307"/>
            <a:ext cx="10194404" cy="2397381"/>
          </a:xfrm>
          <a:prstGeom prst="rect">
            <a:avLst/>
          </a:prstGeom>
          <a:solidFill>
            <a:srgbClr val="E4EDF8"/>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tIns="360000" rIns="144000" rtlCol="0" anchor="ctr"/>
          <a:lstStyle/>
          <a:p>
            <a:pPr>
              <a:lnSpc>
                <a:spcPct val="120000"/>
              </a:lnSpc>
            </a:pP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“政策工具</a:t>
            </a:r>
            <a:r>
              <a:rPr lang="en-US" altLang="zh-CN"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40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业务多元主体”二维分析框架显示，无论是在三类政策工具层面还是在政策单元层面，政府机构在相关政策文本中出现的频率最高，也即是说，中国知识产权质押融资政策在过去的主要重视和作用对象是政府机构，采用的是政府主导型模式。既有经验表明，政府主导型模式虽然能够最大化发挥政府干预的效率优势，但同时也存在着以资源错配、要素价格扭曲为代表的“公平”问题，而“市场为主，政府为辅”的市场导向型模式往往被认为是均衡“效率与公平”的最佳实践模式，尤其是当知识产权质押融资业务从初始阶段过渡到中、后期发展阶段时。因此，为了结束这场“政府内部游戏”，提高知识产权质押融资业务的开展质量，相关政策的作用主体应该向非政府机构扩散，在巩固政府服务角色的同时通过发挥政府号召力充分调动其他参与主体的积极性，从而引导知识产权质押融资业务向市场主导型模式迈进。</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6" name="矩形: 圆角 15"/>
          <p:cNvSpPr/>
          <p:nvPr/>
        </p:nvSpPr>
        <p:spPr>
          <a:xfrm>
            <a:off x="454572" y="3667142"/>
            <a:ext cx="1234659" cy="778917"/>
          </a:xfrm>
          <a:prstGeom prst="roundRect">
            <a:avLst/>
          </a:prstGeom>
          <a:solidFill>
            <a:srgbClr val="2E75B6"/>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激发非政府参与主体</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的积极性</a:t>
            </a:r>
            <a:endParaRPr lang="zh-CN" alt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954890" y="4087812"/>
            <a:ext cx="10585450" cy="892175"/>
          </a:xfrm>
          <a:prstGeom prst="rect">
            <a:avLst/>
          </a:prstGeom>
        </p:spPr>
        <p:txBody>
          <a:bodyPr tIns="0" bIns="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defRPr/>
            </a:pPr>
            <a:r>
              <a:rPr lang="zh-CN" altLang="en-US" sz="4800" b="1" spc="600" dirty="0">
                <a:solidFill>
                  <a:schemeClr val="accent2"/>
                </a:solidFill>
                <a:latin typeface="微软雅黑" panose="020B0503020204020204" pitchFamily="34" charset="-122"/>
                <a:ea typeface="微软雅黑" panose="020B0503020204020204" pitchFamily="34" charset="-122"/>
              </a:rPr>
              <a:t>谢谢！</a:t>
            </a:r>
            <a:endParaRPr lang="zh-CN" altLang="en-US" sz="4800" b="1" spc="600" dirty="0">
              <a:solidFill>
                <a:schemeClr val="accent2"/>
              </a:solidFill>
              <a:latin typeface="微软雅黑" panose="020B0503020204020204" pitchFamily="34" charset="-122"/>
              <a:ea typeface="微软雅黑" panose="020B0503020204020204" pitchFamily="34" charset="-122"/>
            </a:endParaRPr>
          </a:p>
        </p:txBody>
      </p:sp>
      <p:sp>
        <p:nvSpPr>
          <p:cNvPr id="157" name="矩形 156"/>
          <p:cNvSpPr/>
          <p:nvPr/>
        </p:nvSpPr>
        <p:spPr>
          <a:xfrm>
            <a:off x="0" y="0"/>
            <a:ext cx="12192000" cy="1635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defTabSz="914400"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81" name="矩形 80"/>
          <p:cNvSpPr/>
          <p:nvPr/>
        </p:nvSpPr>
        <p:spPr>
          <a:xfrm>
            <a:off x="363538" y="2192338"/>
            <a:ext cx="10914062" cy="55562"/>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pic>
        <p:nvPicPr>
          <p:cNvPr id="86021" name="图片占位符 110"/>
          <p:cNvPicPr>
            <a:picLocks noGrp="1" noChangeAspect="1" noChangeArrowheads="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0" y="163513"/>
            <a:ext cx="12192000" cy="36083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2160" y="1407241"/>
            <a:ext cx="10840720" cy="4729399"/>
          </a:xfrm>
          <a:prstGeom prst="rect">
            <a:avLst/>
          </a:prstGeom>
          <a:solidFill>
            <a:schemeClr val="accent1">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010" name="文本框 11"/>
          <p:cNvSpPr txBox="1">
            <a:spLocks noChangeArrowheads="1"/>
          </p:cNvSpPr>
          <p:nvPr/>
        </p:nvSpPr>
        <p:spPr bwMode="auto">
          <a:xfrm>
            <a:off x="1951367" y="1572830"/>
            <a:ext cx="9570722" cy="383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350" indent="-63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spcAft>
                <a:spcPts val="1200"/>
              </a:spcAft>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通过对中国</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37</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个知识产权运营服务体系建设试点城市既有的知识产权质押融资政策文本进行系统量化分析，为后续知识产权质押融资的政策体系完善提供理论参考。</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1200"/>
              </a:spcAft>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以中央政策文本为基础，利用扎根理论提炼出本文的政策工具表。在此基础上，通过构建“政策工具</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业务多元主体”二维分析框架，综合利用扎根理论与内容分析法，借助</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Nvivo12</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软件，对</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37</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个试点城市的知识产权质押融资政策文本依次进行主题分布、城市分布、二维交叉分布统计分析。</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1200"/>
              </a:spcAft>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主要结论：政策业务覆盖面较窄，政策城市差异明显，政策工具结构严重失衡，政策作用主体被重视程度不同。关键启示：完善业务政策，健全政策评估机制，优化政策工具结构，激发非政府参与主体的积极性。</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1200"/>
              </a:spcAft>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构建了知识产权质押融资政策分析的二维理论框架，在对其进行交叉分析的基础上全面且深入地揭示了既有知识产权质押融资政策的内在联系，以此为后续相关政策体系的改进提出了可行性方案。</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11" name="矩形 1"/>
          <p:cNvSpPr>
            <a:spLocks noChangeArrowheads="1"/>
          </p:cNvSpPr>
          <p:nvPr/>
        </p:nvSpPr>
        <p:spPr bwMode="auto">
          <a:xfrm>
            <a:off x="1185863" y="327025"/>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chemeClr val="accent2"/>
                </a:solidFill>
                <a:ea typeface="微软雅黑" panose="020B0503020204020204" pitchFamily="34" charset="-122"/>
              </a:rPr>
              <a:t>摘要</a:t>
            </a:r>
            <a:endParaRPr lang="zh-CN" altLang="en-US" sz="3600" b="1" dirty="0">
              <a:solidFill>
                <a:schemeClr val="accent2"/>
              </a:solidFill>
              <a:ea typeface="微软雅黑" panose="020B0503020204020204" pitchFamily="34" charset="-122"/>
            </a:endParaRPr>
          </a:p>
        </p:txBody>
      </p:sp>
      <p:sp>
        <p:nvSpPr>
          <p:cNvPr id="4" name="矩形: 圆角 3"/>
          <p:cNvSpPr/>
          <p:nvPr/>
        </p:nvSpPr>
        <p:spPr>
          <a:xfrm>
            <a:off x="602031" y="1655815"/>
            <a:ext cx="1247087" cy="5739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目的</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意义</a:t>
            </a:r>
            <a:endParaRPr lang="zh-CN" altLang="en-US" sz="1600" b="1" dirty="0">
              <a:solidFill>
                <a:schemeClr val="bg1"/>
              </a:solidFill>
            </a:endParaRPr>
          </a:p>
        </p:txBody>
      </p:sp>
      <p:sp>
        <p:nvSpPr>
          <p:cNvPr id="5" name="矩形: 圆角 4"/>
          <p:cNvSpPr/>
          <p:nvPr/>
        </p:nvSpPr>
        <p:spPr>
          <a:xfrm>
            <a:off x="602032" y="2516755"/>
            <a:ext cx="1247087" cy="5739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研究设计</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方法</a:t>
            </a:r>
            <a:endParaRPr lang="zh-CN" altLang="en-US" sz="1600" b="1" dirty="0">
              <a:solidFill>
                <a:schemeClr val="bg1"/>
              </a:solidFill>
            </a:endParaRPr>
          </a:p>
        </p:txBody>
      </p:sp>
      <p:sp>
        <p:nvSpPr>
          <p:cNvPr id="6" name="矩形: 圆角 5"/>
          <p:cNvSpPr/>
          <p:nvPr/>
        </p:nvSpPr>
        <p:spPr>
          <a:xfrm>
            <a:off x="613489" y="3824337"/>
            <a:ext cx="1247087" cy="5739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结论</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发现</a:t>
            </a:r>
            <a:endParaRPr lang="zh-CN" altLang="en-US" sz="1600" b="1" dirty="0">
              <a:solidFill>
                <a:schemeClr val="bg1"/>
              </a:solidFill>
            </a:endParaRPr>
          </a:p>
        </p:txBody>
      </p:sp>
      <p:sp>
        <p:nvSpPr>
          <p:cNvPr id="7" name="矩形: 圆角 6"/>
          <p:cNvSpPr/>
          <p:nvPr/>
        </p:nvSpPr>
        <p:spPr>
          <a:xfrm>
            <a:off x="602030" y="4698569"/>
            <a:ext cx="1247087" cy="5739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创新</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价值</a:t>
            </a:r>
            <a:endParaRPr lang="zh-CN" altLang="en-US" sz="1600" b="1" dirty="0">
              <a:solidFill>
                <a:schemeClr val="bg1"/>
              </a:solidFill>
            </a:endParaRPr>
          </a:p>
        </p:txBody>
      </p:sp>
      <p:sp>
        <p:nvSpPr>
          <p:cNvPr id="9" name="文本框 8"/>
          <p:cNvSpPr txBox="1"/>
          <p:nvPr/>
        </p:nvSpPr>
        <p:spPr>
          <a:xfrm>
            <a:off x="883920" y="5572801"/>
            <a:ext cx="9375140" cy="338554"/>
          </a:xfrm>
          <a:prstGeom prst="rect">
            <a:avLst/>
          </a:prstGeom>
          <a:noFill/>
        </p:spPr>
        <p:txBody>
          <a:bodyPr wrap="square">
            <a:spAutoFit/>
          </a:bodyPr>
          <a:lstStyle/>
          <a:p>
            <a:r>
              <a:rPr lang="en-US" altLang="zh-CN" sz="1600" b="1" kern="1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b="1" kern="100" dirty="0">
                <a:effectLst/>
                <a:latin typeface="微软雅黑" panose="020B0503020204020204" pitchFamily="34" charset="-122"/>
                <a:ea typeface="微软雅黑" panose="020B0503020204020204" pitchFamily="34" charset="-122"/>
                <a:cs typeface="宋体" panose="02010600030101010101" pitchFamily="2" charset="-122"/>
              </a:rPr>
              <a:t>关键词</a:t>
            </a:r>
            <a:r>
              <a:rPr lang="en-US" altLang="zh-CN" sz="1600" b="1" kern="1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知识产权质押融资；政策工具；扎根理论；内容分析；</a:t>
            </a:r>
            <a:r>
              <a:rPr lang="en-US" altLang="zh-CN" sz="1600" kern="100" dirty="0" err="1">
                <a:effectLst/>
                <a:latin typeface="微软雅黑" panose="020B0503020204020204" pitchFamily="34" charset="-122"/>
                <a:ea typeface="微软雅黑" panose="020B0503020204020204" pitchFamily="34" charset="-122"/>
                <a:cs typeface="宋体" panose="02010600030101010101" pitchFamily="2" charset="-122"/>
              </a:rPr>
              <a:t>Nvivo</a:t>
            </a: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 12</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4384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0963"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1335087" y="3849688"/>
            <a:ext cx="9521825" cy="1036638"/>
          </a:xfrm>
          <a:prstGeom prst="rect">
            <a:avLst/>
          </a:prstGeom>
          <a:noFill/>
          <a:ln>
            <a:noFill/>
          </a:ln>
        </p:spPr>
        <p:txBody>
          <a:bodyPr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6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rPr>
              <a:t>引言</a:t>
            </a:r>
            <a:endParaRPr lang="zh-CN" altLang="en-US" sz="6600" b="1" kern="100" spc="6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37131" y="1382372"/>
            <a:ext cx="10092130" cy="4637427"/>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10" name="文本框 11"/>
          <p:cNvSpPr txBox="1">
            <a:spLocks noChangeArrowheads="1"/>
          </p:cNvSpPr>
          <p:nvPr/>
        </p:nvSpPr>
        <p:spPr bwMode="auto">
          <a:xfrm>
            <a:off x="3190979" y="1579695"/>
            <a:ext cx="7966878" cy="371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350" indent="-63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9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91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330" indent="1905"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spcAft>
                <a:spcPts val="665"/>
              </a:spcAft>
            </a:pPr>
            <a:r>
              <a:rPr lang="zh-CN" altLang="en-US" sz="1600" kern="100" dirty="0">
                <a:solidFill>
                  <a:srgbClr val="000000"/>
                </a:solidFill>
                <a:effectLst/>
                <a:latin typeface="宋体" panose="02010600030101010101" pitchFamily="2" charset="-122"/>
                <a:cs typeface="Times New Roman" panose="02020603050405020304" pitchFamily="18" charset="0"/>
              </a:rPr>
              <a:t>据最新数据显示，截至</a:t>
            </a:r>
            <a:r>
              <a:rPr lang="en-US" altLang="zh-CN" sz="1600" kern="100" dirty="0">
                <a:solidFill>
                  <a:srgbClr val="000000"/>
                </a:solidFill>
                <a:effectLst/>
                <a:latin typeface="宋体" panose="02010600030101010101" pitchFamily="2" charset="-122"/>
                <a:cs typeface="Times New Roman" panose="02020603050405020304" pitchFamily="18" charset="0"/>
              </a:rPr>
              <a:t>2022</a:t>
            </a:r>
            <a:r>
              <a:rPr lang="zh-CN" altLang="en-US" sz="1600" kern="100" dirty="0">
                <a:solidFill>
                  <a:srgbClr val="000000"/>
                </a:solidFill>
                <a:effectLst/>
                <a:latin typeface="宋体" panose="02010600030101010101" pitchFamily="2" charset="-122"/>
                <a:cs typeface="Times New Roman" panose="02020603050405020304" pitchFamily="18" charset="0"/>
              </a:rPr>
              <a:t>年上半年，全国专利商标质押融资金额为</a:t>
            </a:r>
            <a:r>
              <a:rPr lang="en-US" altLang="zh-CN" sz="1600" kern="100" dirty="0">
                <a:solidFill>
                  <a:srgbClr val="000000"/>
                </a:solidFill>
                <a:effectLst/>
                <a:latin typeface="宋体" panose="02010600030101010101" pitchFamily="2" charset="-122"/>
                <a:cs typeface="Times New Roman" panose="02020603050405020304" pitchFamily="18" charset="0"/>
              </a:rPr>
              <a:t>1626.5</a:t>
            </a:r>
            <a:r>
              <a:rPr lang="zh-CN" altLang="en-US" sz="1600" kern="100" dirty="0">
                <a:solidFill>
                  <a:srgbClr val="000000"/>
                </a:solidFill>
                <a:effectLst/>
                <a:latin typeface="宋体" panose="02010600030101010101" pitchFamily="2" charset="-122"/>
                <a:cs typeface="Times New Roman" panose="02020603050405020304" pitchFamily="18" charset="0"/>
              </a:rPr>
              <a:t>亿元，同比增长</a:t>
            </a:r>
            <a:r>
              <a:rPr lang="en-US" altLang="zh-CN" sz="1600" kern="100" dirty="0">
                <a:solidFill>
                  <a:srgbClr val="000000"/>
                </a:solidFill>
                <a:effectLst/>
                <a:latin typeface="宋体" panose="02010600030101010101" pitchFamily="2" charset="-122"/>
                <a:cs typeface="Times New Roman" panose="02020603050405020304" pitchFamily="18" charset="0"/>
              </a:rPr>
              <a:t>51.5%</a:t>
            </a:r>
            <a:r>
              <a:rPr lang="zh-CN" altLang="en-US" sz="1600" kern="100" dirty="0">
                <a:solidFill>
                  <a:srgbClr val="000000"/>
                </a:solidFill>
                <a:effectLst/>
                <a:latin typeface="宋体" panose="02010600030101010101" pitchFamily="2" charset="-122"/>
                <a:cs typeface="Times New Roman" panose="02020603050405020304" pitchFamily="18" charset="0"/>
              </a:rPr>
              <a:t>，惠及企业</a:t>
            </a:r>
            <a:r>
              <a:rPr lang="en-US" altLang="zh-CN" sz="1600" kern="100" dirty="0">
                <a:solidFill>
                  <a:srgbClr val="000000"/>
                </a:solidFill>
                <a:effectLst/>
                <a:latin typeface="宋体" panose="02010600030101010101" pitchFamily="2" charset="-122"/>
                <a:cs typeface="Times New Roman" panose="02020603050405020304" pitchFamily="18" charset="0"/>
              </a:rPr>
              <a:t>9760</a:t>
            </a:r>
            <a:r>
              <a:rPr lang="zh-CN" altLang="en-US" sz="1600" kern="100" dirty="0">
                <a:solidFill>
                  <a:srgbClr val="000000"/>
                </a:solidFill>
                <a:effectLst/>
                <a:latin typeface="宋体" panose="02010600030101010101" pitchFamily="2" charset="-122"/>
                <a:cs typeface="Times New Roman" panose="02020603050405020304" pitchFamily="18" charset="0"/>
              </a:rPr>
              <a:t>家，同比增长</a:t>
            </a:r>
            <a:r>
              <a:rPr lang="en-US" altLang="zh-CN" sz="1600" kern="100" dirty="0">
                <a:solidFill>
                  <a:srgbClr val="000000"/>
                </a:solidFill>
                <a:effectLst/>
                <a:latin typeface="宋体" panose="02010600030101010101" pitchFamily="2" charset="-122"/>
                <a:cs typeface="Times New Roman" panose="02020603050405020304" pitchFamily="18" charset="0"/>
              </a:rPr>
              <a:t>68%</a:t>
            </a:r>
            <a:r>
              <a:rPr lang="zh-CN" altLang="en-US" sz="1600" kern="100" dirty="0">
                <a:solidFill>
                  <a:srgbClr val="000000"/>
                </a:solidFill>
                <a:effectLst/>
                <a:latin typeface="宋体" panose="02010600030101010101" pitchFamily="2" charset="-122"/>
                <a:cs typeface="Times New Roman" panose="02020603050405020304" pitchFamily="18" charset="0"/>
              </a:rPr>
              <a:t>。</a:t>
            </a:r>
            <a:endParaRPr lang="en-US" altLang="zh-CN" sz="1600" kern="100" dirty="0">
              <a:solidFill>
                <a:srgbClr val="000000"/>
              </a:solidFill>
              <a:effectLst/>
              <a:latin typeface="宋体" panose="02010600030101010101" pitchFamily="2" charset="-122"/>
              <a:cs typeface="Times New Roman" panose="02020603050405020304" pitchFamily="18" charset="0"/>
            </a:endParaRPr>
          </a:p>
          <a:p>
            <a:pPr algn="just">
              <a:lnSpc>
                <a:spcPct val="150000"/>
              </a:lnSpc>
              <a:spcAft>
                <a:spcPts val="665"/>
              </a:spcAft>
            </a:pPr>
            <a:r>
              <a:rPr lang="zh-CN" altLang="en-US" sz="1600" kern="100" dirty="0">
                <a:solidFill>
                  <a:srgbClr val="000000"/>
                </a:solidFill>
                <a:effectLst/>
                <a:latin typeface="宋体" panose="02010600030101010101" pitchFamily="2" charset="-122"/>
                <a:cs typeface="Times New Roman" panose="02020603050405020304" pitchFamily="18" charset="0"/>
              </a:rPr>
              <a:t>其中，</a:t>
            </a:r>
            <a:r>
              <a:rPr lang="en-US" altLang="zh-CN" sz="1600" kern="100" dirty="0">
                <a:solidFill>
                  <a:srgbClr val="000000"/>
                </a:solidFill>
                <a:effectLst/>
                <a:latin typeface="宋体" panose="02010600030101010101" pitchFamily="2" charset="-122"/>
                <a:cs typeface="Times New Roman" panose="02020603050405020304" pitchFamily="18" charset="0"/>
              </a:rPr>
              <a:t>1000</a:t>
            </a:r>
            <a:r>
              <a:rPr lang="zh-CN" altLang="en-US" sz="1600" kern="100" dirty="0">
                <a:solidFill>
                  <a:srgbClr val="000000"/>
                </a:solidFill>
                <a:effectLst/>
                <a:latin typeface="宋体" panose="02010600030101010101" pitchFamily="2" charset="-122"/>
                <a:cs typeface="Times New Roman" panose="02020603050405020304" pitchFamily="18" charset="0"/>
              </a:rPr>
              <a:t>万元以下的普惠贷款惠及中小企业</a:t>
            </a:r>
            <a:r>
              <a:rPr lang="en-US" altLang="zh-CN" sz="1600" kern="100" dirty="0">
                <a:solidFill>
                  <a:srgbClr val="000000"/>
                </a:solidFill>
                <a:effectLst/>
                <a:latin typeface="宋体" panose="02010600030101010101" pitchFamily="2" charset="-122"/>
                <a:cs typeface="Times New Roman" panose="02020603050405020304" pitchFamily="18" charset="0"/>
              </a:rPr>
              <a:t>6951</a:t>
            </a:r>
            <a:r>
              <a:rPr lang="zh-CN" altLang="en-US" sz="1600" kern="100" dirty="0">
                <a:solidFill>
                  <a:srgbClr val="000000"/>
                </a:solidFill>
                <a:effectLst/>
                <a:latin typeface="宋体" panose="02010600030101010101" pitchFamily="2" charset="-122"/>
                <a:cs typeface="Times New Roman" panose="02020603050405020304" pitchFamily="18" charset="0"/>
              </a:rPr>
              <a:t>家，占惠企总数的</a:t>
            </a:r>
            <a:r>
              <a:rPr lang="en-US" altLang="zh-CN" sz="1600" kern="100" dirty="0">
                <a:solidFill>
                  <a:srgbClr val="000000"/>
                </a:solidFill>
                <a:effectLst/>
                <a:latin typeface="宋体" panose="02010600030101010101" pitchFamily="2" charset="-122"/>
                <a:cs typeface="Times New Roman" panose="02020603050405020304" pitchFamily="18" charset="0"/>
              </a:rPr>
              <a:t>71.2%</a:t>
            </a:r>
            <a:r>
              <a:rPr lang="zh-CN" altLang="en-US" sz="1600" kern="100" dirty="0">
                <a:solidFill>
                  <a:srgbClr val="000000"/>
                </a:solidFill>
                <a:effectLst/>
                <a:latin typeface="宋体" panose="02010600030101010101" pitchFamily="2" charset="-122"/>
                <a:cs typeface="Times New Roman" panose="02020603050405020304" pitchFamily="18" charset="0"/>
              </a:rPr>
              <a:t>，同比增长</a:t>
            </a:r>
            <a:r>
              <a:rPr lang="en-US" altLang="zh-CN" sz="1600" kern="100" dirty="0">
                <a:solidFill>
                  <a:srgbClr val="000000"/>
                </a:solidFill>
                <a:effectLst/>
                <a:latin typeface="宋体" panose="02010600030101010101" pitchFamily="2" charset="-122"/>
                <a:cs typeface="Times New Roman" panose="02020603050405020304" pitchFamily="18" charset="0"/>
              </a:rPr>
              <a:t>111.7%</a:t>
            </a:r>
            <a:r>
              <a:rPr lang="zh-CN" altLang="en-US" sz="1600" kern="100" dirty="0">
                <a:solidFill>
                  <a:srgbClr val="000000"/>
                </a:solidFill>
                <a:effectLst/>
                <a:latin typeface="宋体" panose="02010600030101010101" pitchFamily="2" charset="-122"/>
                <a:cs typeface="Times New Roman" panose="02020603050405020304" pitchFamily="18" charset="0"/>
              </a:rPr>
              <a:t>。普惠项目达</a:t>
            </a:r>
            <a:r>
              <a:rPr lang="en-US" altLang="zh-CN" sz="1600" kern="100" dirty="0">
                <a:solidFill>
                  <a:srgbClr val="000000"/>
                </a:solidFill>
                <a:effectLst/>
                <a:latin typeface="宋体" panose="02010600030101010101" pitchFamily="2" charset="-122"/>
                <a:cs typeface="Times New Roman" panose="02020603050405020304" pitchFamily="18" charset="0"/>
              </a:rPr>
              <a:t>7345</a:t>
            </a:r>
            <a:r>
              <a:rPr lang="zh-CN" altLang="en-US" sz="1600" kern="100" dirty="0">
                <a:solidFill>
                  <a:srgbClr val="000000"/>
                </a:solidFill>
                <a:effectLst/>
                <a:latin typeface="宋体" panose="02010600030101010101" pitchFamily="2" charset="-122"/>
                <a:cs typeface="Times New Roman" panose="02020603050405020304" pitchFamily="18" charset="0"/>
              </a:rPr>
              <a:t>项，同比增长</a:t>
            </a:r>
            <a:r>
              <a:rPr lang="en-US" altLang="zh-CN" sz="1600" kern="100" dirty="0">
                <a:solidFill>
                  <a:srgbClr val="000000"/>
                </a:solidFill>
                <a:effectLst/>
                <a:latin typeface="宋体" panose="02010600030101010101" pitchFamily="2" charset="-122"/>
                <a:cs typeface="Times New Roman" panose="02020603050405020304" pitchFamily="18" charset="0"/>
              </a:rPr>
              <a:t>112%</a:t>
            </a:r>
            <a:r>
              <a:rPr lang="zh-CN" altLang="en-US" sz="1600" kern="100" dirty="0">
                <a:solidFill>
                  <a:srgbClr val="000000"/>
                </a:solidFill>
                <a:effectLst/>
                <a:latin typeface="宋体" panose="02010600030101010101" pitchFamily="2" charset="-122"/>
                <a:cs typeface="Times New Roman" panose="02020603050405020304" pitchFamily="18" charset="0"/>
              </a:rPr>
              <a:t>。</a:t>
            </a:r>
            <a:endParaRPr lang="en-US" altLang="zh-CN" sz="1600" kern="100" dirty="0">
              <a:solidFill>
                <a:srgbClr val="000000"/>
              </a:solidFill>
              <a:effectLst/>
              <a:latin typeface="宋体" panose="02010600030101010101" pitchFamily="2" charset="-122"/>
              <a:cs typeface="Times New Roman" panose="02020603050405020304" pitchFamily="18" charset="0"/>
            </a:endParaRPr>
          </a:p>
          <a:p>
            <a:pPr algn="just">
              <a:lnSpc>
                <a:spcPct val="150000"/>
              </a:lnSpc>
              <a:spcAft>
                <a:spcPts val="665"/>
              </a:spcAft>
            </a:pPr>
            <a:r>
              <a:rPr lang="zh-CN" altLang="en-US" sz="1600" kern="100" dirty="0">
                <a:solidFill>
                  <a:srgbClr val="000000"/>
                </a:solidFill>
                <a:effectLst/>
                <a:latin typeface="宋体" panose="02010600030101010101" pitchFamily="2" charset="-122"/>
                <a:cs typeface="Times New Roman" panose="02020603050405020304" pitchFamily="18" charset="0"/>
              </a:rPr>
              <a:t>与此同时，截至</a:t>
            </a:r>
            <a:r>
              <a:rPr lang="en-US" altLang="zh-CN" sz="1600" kern="100" dirty="0">
                <a:solidFill>
                  <a:srgbClr val="000000"/>
                </a:solidFill>
                <a:effectLst/>
                <a:latin typeface="宋体" panose="02010600030101010101" pitchFamily="2" charset="-122"/>
                <a:cs typeface="Times New Roman" panose="02020603050405020304" pitchFamily="18" charset="0"/>
              </a:rPr>
              <a:t>2022</a:t>
            </a:r>
            <a:r>
              <a:rPr lang="zh-CN" altLang="en-US" sz="1600" kern="100" dirty="0">
                <a:solidFill>
                  <a:srgbClr val="000000"/>
                </a:solidFill>
                <a:effectLst/>
                <a:latin typeface="宋体" panose="02010600030101010101" pitchFamily="2" charset="-122"/>
                <a:cs typeface="Times New Roman" panose="02020603050405020304" pitchFamily="18" charset="0"/>
              </a:rPr>
              <a:t>年</a:t>
            </a:r>
            <a:r>
              <a:rPr lang="en-US" altLang="zh-CN" sz="1600" kern="100" dirty="0">
                <a:solidFill>
                  <a:srgbClr val="000000"/>
                </a:solidFill>
                <a:effectLst/>
                <a:latin typeface="宋体" panose="02010600030101010101" pitchFamily="2" charset="-122"/>
                <a:cs typeface="Times New Roman" panose="02020603050405020304" pitchFamily="18" charset="0"/>
              </a:rPr>
              <a:t>6</a:t>
            </a:r>
            <a:r>
              <a:rPr lang="zh-CN" altLang="en-US" sz="1600" kern="100" dirty="0">
                <a:solidFill>
                  <a:srgbClr val="000000"/>
                </a:solidFill>
                <a:effectLst/>
                <a:latin typeface="宋体" panose="02010600030101010101" pitchFamily="2" charset="-122"/>
                <a:cs typeface="Times New Roman" panose="02020603050405020304" pitchFamily="18" charset="0"/>
              </a:rPr>
              <a:t>月末，银行业金融机构知识产权质押贷款余额</a:t>
            </a:r>
            <a:r>
              <a:rPr lang="en-US" altLang="zh-CN" sz="1600" kern="100" dirty="0">
                <a:solidFill>
                  <a:srgbClr val="000000"/>
                </a:solidFill>
                <a:effectLst/>
                <a:latin typeface="宋体" panose="02010600030101010101" pitchFamily="2" charset="-122"/>
                <a:cs typeface="Times New Roman" panose="02020603050405020304" pitchFamily="18" charset="0"/>
              </a:rPr>
              <a:t>1246.37</a:t>
            </a:r>
            <a:r>
              <a:rPr lang="zh-CN" altLang="en-US" sz="1600" kern="100" dirty="0">
                <a:solidFill>
                  <a:srgbClr val="000000"/>
                </a:solidFill>
                <a:effectLst/>
                <a:latin typeface="宋体" panose="02010600030101010101" pitchFamily="2" charset="-122"/>
                <a:cs typeface="Times New Roman" panose="02020603050405020304" pitchFamily="18" charset="0"/>
              </a:rPr>
              <a:t>亿元。</a:t>
            </a:r>
            <a:r>
              <a:rPr lang="en-US" altLang="zh-CN" sz="1600" dirty="0">
                <a:solidFill>
                  <a:srgbClr val="000000"/>
                </a:solidFill>
                <a:latin typeface="宋体" panose="02010600030101010101" pitchFamily="2" charset="-122"/>
                <a:cs typeface="Times New Roman" panose="02020603050405020304" pitchFamily="18" charset="0"/>
              </a:rPr>
              <a:t>2017</a:t>
            </a:r>
            <a:r>
              <a:rPr lang="zh-CN" altLang="en-US" sz="1600" dirty="0">
                <a:solidFill>
                  <a:srgbClr val="000000"/>
                </a:solidFill>
                <a:latin typeface="宋体" panose="02010600030101010101" pitchFamily="2" charset="-122"/>
                <a:cs typeface="Times New Roman" panose="02020603050405020304" pitchFamily="18" charset="0"/>
              </a:rPr>
              <a:t>年初至</a:t>
            </a:r>
            <a:r>
              <a:rPr lang="en-US" altLang="zh-CN" sz="1600" dirty="0">
                <a:solidFill>
                  <a:srgbClr val="000000"/>
                </a:solidFill>
                <a:latin typeface="宋体" panose="02010600030101010101" pitchFamily="2" charset="-122"/>
                <a:cs typeface="Times New Roman" panose="02020603050405020304" pitchFamily="18" charset="0"/>
              </a:rPr>
              <a:t>2022</a:t>
            </a:r>
            <a:r>
              <a:rPr lang="zh-CN" altLang="en-US" sz="1600" dirty="0">
                <a:solidFill>
                  <a:srgbClr val="000000"/>
                </a:solidFill>
                <a:latin typeface="宋体" panose="02010600030101010101" pitchFamily="2" charset="-122"/>
                <a:cs typeface="Times New Roman" panose="02020603050405020304" pitchFamily="18" charset="0"/>
              </a:rPr>
              <a:t>年</a:t>
            </a:r>
            <a:r>
              <a:rPr lang="en-US" altLang="zh-CN" sz="1600" dirty="0">
                <a:solidFill>
                  <a:srgbClr val="000000"/>
                </a:solidFill>
                <a:latin typeface="宋体" panose="02010600030101010101" pitchFamily="2" charset="-122"/>
                <a:cs typeface="Times New Roman" panose="02020603050405020304" pitchFamily="18" charset="0"/>
              </a:rPr>
              <a:t>6</a:t>
            </a:r>
            <a:r>
              <a:rPr lang="zh-CN" altLang="en-US" sz="1600" dirty="0">
                <a:solidFill>
                  <a:srgbClr val="000000"/>
                </a:solidFill>
                <a:latin typeface="宋体" panose="02010600030101010101" pitchFamily="2" charset="-122"/>
                <a:cs typeface="Times New Roman" panose="02020603050405020304" pitchFamily="18" charset="0"/>
              </a:rPr>
              <a:t>月末，累计发放知识产权质押贷款达</a:t>
            </a:r>
            <a:r>
              <a:rPr lang="en-US" altLang="zh-CN" sz="1600" dirty="0">
                <a:solidFill>
                  <a:srgbClr val="000000"/>
                </a:solidFill>
                <a:latin typeface="宋体" panose="02010600030101010101" pitchFamily="2" charset="-122"/>
                <a:cs typeface="Times New Roman" panose="02020603050405020304" pitchFamily="18" charset="0"/>
              </a:rPr>
              <a:t>3723.64</a:t>
            </a:r>
            <a:r>
              <a:rPr lang="zh-CN" altLang="en-US" sz="1600" dirty="0">
                <a:solidFill>
                  <a:srgbClr val="000000"/>
                </a:solidFill>
                <a:latin typeface="宋体" panose="02010600030101010101" pitchFamily="2" charset="-122"/>
                <a:cs typeface="Times New Roman" panose="02020603050405020304" pitchFamily="18" charset="0"/>
              </a:rPr>
              <a:t>亿元。</a:t>
            </a:r>
            <a:endParaRPr lang="en-US" altLang="zh-CN" sz="1600" dirty="0">
              <a:solidFill>
                <a:srgbClr val="000000"/>
              </a:solidFill>
              <a:latin typeface="宋体" panose="02010600030101010101" pitchFamily="2" charset="-122"/>
              <a:cs typeface="Times New Roman" panose="02020603050405020304" pitchFamily="18" charset="0"/>
            </a:endParaRPr>
          </a:p>
          <a:p>
            <a:pPr algn="just">
              <a:lnSpc>
                <a:spcPct val="150000"/>
              </a:lnSpc>
              <a:spcAft>
                <a:spcPts val="665"/>
              </a:spcAft>
            </a:pPr>
            <a:r>
              <a:rPr lang="zh-CN" altLang="en-US" sz="1600" dirty="0">
                <a:solidFill>
                  <a:srgbClr val="000000"/>
                </a:solidFill>
                <a:latin typeface="宋体" panose="02010600030101010101" pitchFamily="2" charset="-122"/>
                <a:cs typeface="Times New Roman" panose="02020603050405020304" pitchFamily="18" charset="0"/>
              </a:rPr>
              <a:t>银行业金融机构知识产权质押融资业务当年累放贷款金额</a:t>
            </a:r>
            <a:r>
              <a:rPr lang="en-US" altLang="zh-CN" sz="1600" dirty="0">
                <a:solidFill>
                  <a:srgbClr val="000000"/>
                </a:solidFill>
                <a:latin typeface="宋体" panose="02010600030101010101" pitchFamily="2" charset="-122"/>
                <a:cs typeface="Times New Roman" panose="02020603050405020304" pitchFamily="18" charset="0"/>
              </a:rPr>
              <a:t>587.24</a:t>
            </a:r>
            <a:r>
              <a:rPr lang="zh-CN" altLang="en-US" sz="1600" dirty="0">
                <a:solidFill>
                  <a:srgbClr val="000000"/>
                </a:solidFill>
                <a:latin typeface="宋体" panose="02010600030101010101" pitchFamily="2" charset="-122"/>
                <a:cs typeface="Times New Roman" panose="02020603050405020304" pitchFamily="18" charset="0"/>
              </a:rPr>
              <a:t>亿元，同比增长</a:t>
            </a:r>
            <a:r>
              <a:rPr lang="en-US" altLang="zh-CN" sz="1600" dirty="0">
                <a:solidFill>
                  <a:srgbClr val="000000"/>
                </a:solidFill>
                <a:latin typeface="宋体" panose="02010600030101010101" pitchFamily="2" charset="-122"/>
                <a:cs typeface="Times New Roman" panose="02020603050405020304" pitchFamily="18" charset="0"/>
              </a:rPr>
              <a:t>64.43%</a:t>
            </a:r>
            <a:r>
              <a:rPr lang="zh-CN" altLang="en-US" sz="1600" dirty="0">
                <a:solidFill>
                  <a:srgbClr val="000000"/>
                </a:solidFill>
                <a:latin typeface="宋体" panose="02010600030101010101" pitchFamily="2" charset="-122"/>
                <a:cs typeface="Times New Roman" panose="02020603050405020304" pitchFamily="18" charset="0"/>
              </a:rPr>
              <a:t>；当年累放贷款户数</a:t>
            </a:r>
            <a:r>
              <a:rPr lang="en-US" altLang="zh-CN" sz="1600" dirty="0">
                <a:solidFill>
                  <a:srgbClr val="000000"/>
                </a:solidFill>
                <a:latin typeface="宋体" panose="02010600030101010101" pitchFamily="2" charset="-122"/>
                <a:cs typeface="Times New Roman" panose="02020603050405020304" pitchFamily="18" charset="0"/>
              </a:rPr>
              <a:t>5981</a:t>
            </a:r>
            <a:r>
              <a:rPr lang="zh-CN" altLang="en-US" sz="1600" dirty="0">
                <a:solidFill>
                  <a:srgbClr val="000000"/>
                </a:solidFill>
                <a:latin typeface="宋体" panose="02010600030101010101" pitchFamily="2" charset="-122"/>
                <a:cs typeface="Times New Roman" panose="02020603050405020304" pitchFamily="18" charset="0"/>
              </a:rPr>
              <a:t>户，同比增长</a:t>
            </a:r>
            <a:r>
              <a:rPr lang="en-US" altLang="zh-CN" sz="1600" dirty="0">
                <a:solidFill>
                  <a:srgbClr val="000000"/>
                </a:solidFill>
                <a:latin typeface="宋体" panose="02010600030101010101" pitchFamily="2" charset="-122"/>
                <a:cs typeface="Times New Roman" panose="02020603050405020304" pitchFamily="18" charset="0"/>
              </a:rPr>
              <a:t>60.91%</a:t>
            </a:r>
            <a:r>
              <a:rPr lang="zh-CN" altLang="en-US" sz="1600" dirty="0">
                <a:solidFill>
                  <a:srgbClr val="000000"/>
                </a:solidFill>
                <a:latin typeface="宋体" panose="02010600030101010101" pitchFamily="2" charset="-122"/>
                <a:cs typeface="Times New Roman" panose="02020603050405020304" pitchFamily="18" charset="0"/>
              </a:rPr>
              <a:t>。</a:t>
            </a:r>
            <a:endParaRPr lang="zh-CN" altLang="en-US" sz="1600" dirty="0">
              <a:solidFill>
                <a:srgbClr val="000000"/>
              </a:solidFill>
              <a:latin typeface="宋体" panose="02010600030101010101" pitchFamily="2" charset="-122"/>
              <a:cs typeface="Times New Roman" panose="02020603050405020304" pitchFamily="18" charset="0"/>
            </a:endParaRPr>
          </a:p>
          <a:p>
            <a:pPr algn="just">
              <a:lnSpc>
                <a:spcPct val="150000"/>
              </a:lnSpc>
              <a:spcAft>
                <a:spcPts val="665"/>
              </a:spcAft>
            </a:pPr>
            <a:endParaRPr lang="zh-CN" altLang="zh-CN" sz="1600" dirty="0">
              <a:solidFill>
                <a:srgbClr val="000000"/>
              </a:solidFill>
              <a:latin typeface="宋体" panose="02010600030101010101" pitchFamily="2" charset="-122"/>
              <a:cs typeface="Times New Roman" panose="02020603050405020304" pitchFamily="18" charset="0"/>
            </a:endParaRPr>
          </a:p>
        </p:txBody>
      </p:sp>
      <p:sp>
        <p:nvSpPr>
          <p:cNvPr id="43011" name="矩形 1"/>
          <p:cNvSpPr>
            <a:spLocks noChangeArrowheads="1"/>
          </p:cNvSpPr>
          <p:nvPr/>
        </p:nvSpPr>
        <p:spPr bwMode="auto">
          <a:xfrm>
            <a:off x="818444" y="327025"/>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1.2 </a:t>
            </a:r>
            <a:r>
              <a:rPr lang="zh-CN" altLang="en-US" sz="3600" b="1" dirty="0">
                <a:solidFill>
                  <a:schemeClr val="accent2"/>
                </a:solidFill>
                <a:ea typeface="微软雅黑" panose="020B0503020204020204" pitchFamily="34" charset="-122"/>
              </a:rPr>
              <a:t>数据结构</a:t>
            </a:r>
            <a:endParaRPr lang="zh-CN" altLang="en-US" sz="3600" b="1" dirty="0">
              <a:solidFill>
                <a:schemeClr val="accent2"/>
              </a:solidFill>
              <a:ea typeface="微软雅黑" panose="020B0503020204020204" pitchFamily="34" charset="-122"/>
            </a:endParaRPr>
          </a:p>
        </p:txBody>
      </p:sp>
      <p:sp>
        <p:nvSpPr>
          <p:cNvPr id="2" name="Freeform 12"/>
          <p:cNvSpPr/>
          <p:nvPr/>
        </p:nvSpPr>
        <p:spPr bwMode="auto">
          <a:xfrm>
            <a:off x="230460" y="1358919"/>
            <a:ext cx="1607131" cy="1384455"/>
          </a:xfrm>
          <a:custGeom>
            <a:avLst/>
            <a:gdLst>
              <a:gd name="T0" fmla="*/ 439 w 1141"/>
              <a:gd name="T1" fmla="*/ 980 h 983"/>
              <a:gd name="T2" fmla="*/ 447 w 1141"/>
              <a:gd name="T3" fmla="*/ 981 h 983"/>
              <a:gd name="T4" fmla="*/ 438 w 1141"/>
              <a:gd name="T5" fmla="*/ 808 h 983"/>
              <a:gd name="T6" fmla="*/ 525 w 1141"/>
              <a:gd name="T7" fmla="*/ 767 h 983"/>
              <a:gd name="T8" fmla="*/ 614 w 1141"/>
              <a:gd name="T9" fmla="*/ 806 h 983"/>
              <a:gd name="T10" fmla="*/ 603 w 1141"/>
              <a:gd name="T11" fmla="*/ 983 h 983"/>
              <a:gd name="T12" fmla="*/ 609 w 1141"/>
              <a:gd name="T13" fmla="*/ 982 h 983"/>
              <a:gd name="T14" fmla="*/ 949 w 1141"/>
              <a:gd name="T15" fmla="*/ 962 h 983"/>
              <a:gd name="T16" fmla="*/ 928 w 1141"/>
              <a:gd name="T17" fmla="*/ 601 h 983"/>
              <a:gd name="T18" fmla="*/ 935 w 1141"/>
              <a:gd name="T19" fmla="*/ 564 h 983"/>
              <a:gd name="T20" fmla="*/ 962 w 1141"/>
              <a:gd name="T21" fmla="*/ 567 h 983"/>
              <a:gd name="T22" fmla="*/ 1107 w 1141"/>
              <a:gd name="T23" fmla="*/ 579 h 983"/>
              <a:gd name="T24" fmla="*/ 1140 w 1141"/>
              <a:gd name="T25" fmla="*/ 509 h 983"/>
              <a:gd name="T26" fmla="*/ 1108 w 1141"/>
              <a:gd name="T27" fmla="*/ 438 h 983"/>
              <a:gd name="T28" fmla="*/ 962 w 1141"/>
              <a:gd name="T29" fmla="*/ 451 h 983"/>
              <a:gd name="T30" fmla="*/ 962 w 1141"/>
              <a:gd name="T31" fmla="*/ 452 h 983"/>
              <a:gd name="T32" fmla="*/ 936 w 1141"/>
              <a:gd name="T33" fmla="*/ 456 h 983"/>
              <a:gd name="T34" fmla="*/ 925 w 1141"/>
              <a:gd name="T35" fmla="*/ 423 h 983"/>
              <a:gd name="T36" fmla="*/ 945 w 1141"/>
              <a:gd name="T37" fmla="*/ 0 h 983"/>
              <a:gd name="T38" fmla="*/ 555 w 1141"/>
              <a:gd name="T39" fmla="*/ 93 h 983"/>
              <a:gd name="T40" fmla="*/ 224 w 1141"/>
              <a:gd name="T41" fmla="*/ 342 h 983"/>
              <a:gd name="T42" fmla="*/ 18 w 1141"/>
              <a:gd name="T43" fmla="*/ 958 h 983"/>
              <a:gd name="T44" fmla="*/ 438 w 1141"/>
              <a:gd name="T45" fmla="*/ 980 h 983"/>
              <a:gd name="T46" fmla="*/ 439 w 1141"/>
              <a:gd name="T47" fmla="*/ 98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1" h="983">
                <a:moveTo>
                  <a:pt x="439" y="980"/>
                </a:moveTo>
                <a:cubicBezTo>
                  <a:pt x="441" y="981"/>
                  <a:pt x="444" y="981"/>
                  <a:pt x="447" y="981"/>
                </a:cubicBezTo>
                <a:cubicBezTo>
                  <a:pt x="421" y="946"/>
                  <a:pt x="386" y="866"/>
                  <a:pt x="438" y="808"/>
                </a:cubicBezTo>
                <a:cubicBezTo>
                  <a:pt x="439" y="806"/>
                  <a:pt x="474" y="769"/>
                  <a:pt x="525" y="767"/>
                </a:cubicBezTo>
                <a:cubicBezTo>
                  <a:pt x="556" y="766"/>
                  <a:pt x="586" y="779"/>
                  <a:pt x="614" y="806"/>
                </a:cubicBezTo>
                <a:cubicBezTo>
                  <a:pt x="614" y="806"/>
                  <a:pt x="690" y="880"/>
                  <a:pt x="603" y="983"/>
                </a:cubicBezTo>
                <a:cubicBezTo>
                  <a:pt x="604" y="983"/>
                  <a:pt x="606" y="983"/>
                  <a:pt x="609" y="982"/>
                </a:cubicBezTo>
                <a:cubicBezTo>
                  <a:pt x="642" y="979"/>
                  <a:pt x="881" y="963"/>
                  <a:pt x="949" y="962"/>
                </a:cubicBezTo>
                <a:cubicBezTo>
                  <a:pt x="948" y="914"/>
                  <a:pt x="941" y="690"/>
                  <a:pt x="928" y="601"/>
                </a:cubicBezTo>
                <a:cubicBezTo>
                  <a:pt x="925" y="590"/>
                  <a:pt x="923" y="572"/>
                  <a:pt x="935" y="564"/>
                </a:cubicBezTo>
                <a:cubicBezTo>
                  <a:pt x="940" y="560"/>
                  <a:pt x="948" y="558"/>
                  <a:pt x="962" y="567"/>
                </a:cubicBezTo>
                <a:cubicBezTo>
                  <a:pt x="965" y="570"/>
                  <a:pt x="1048" y="632"/>
                  <a:pt x="1107" y="579"/>
                </a:cubicBezTo>
                <a:cubicBezTo>
                  <a:pt x="1107" y="579"/>
                  <a:pt x="1139" y="549"/>
                  <a:pt x="1140" y="509"/>
                </a:cubicBezTo>
                <a:cubicBezTo>
                  <a:pt x="1141" y="485"/>
                  <a:pt x="1130" y="461"/>
                  <a:pt x="1108" y="438"/>
                </a:cubicBezTo>
                <a:cubicBezTo>
                  <a:pt x="1106" y="435"/>
                  <a:pt x="1048" y="377"/>
                  <a:pt x="962" y="451"/>
                </a:cubicBezTo>
                <a:cubicBezTo>
                  <a:pt x="962" y="452"/>
                  <a:pt x="962" y="452"/>
                  <a:pt x="962" y="452"/>
                </a:cubicBezTo>
                <a:cubicBezTo>
                  <a:pt x="960" y="453"/>
                  <a:pt x="947" y="462"/>
                  <a:pt x="936" y="456"/>
                </a:cubicBezTo>
                <a:cubicBezTo>
                  <a:pt x="923" y="448"/>
                  <a:pt x="924" y="430"/>
                  <a:pt x="925" y="423"/>
                </a:cubicBezTo>
                <a:cubicBezTo>
                  <a:pt x="928" y="396"/>
                  <a:pt x="943" y="90"/>
                  <a:pt x="945" y="0"/>
                </a:cubicBezTo>
                <a:cubicBezTo>
                  <a:pt x="814" y="3"/>
                  <a:pt x="680" y="35"/>
                  <a:pt x="555" y="93"/>
                </a:cubicBezTo>
                <a:cubicBezTo>
                  <a:pt x="428" y="153"/>
                  <a:pt x="313" y="239"/>
                  <a:pt x="224" y="342"/>
                </a:cubicBezTo>
                <a:cubicBezTo>
                  <a:pt x="73" y="517"/>
                  <a:pt x="0" y="734"/>
                  <a:pt x="18" y="958"/>
                </a:cubicBezTo>
                <a:cubicBezTo>
                  <a:pt x="94" y="960"/>
                  <a:pt x="350" y="966"/>
                  <a:pt x="438" y="980"/>
                </a:cubicBezTo>
                <a:lnTo>
                  <a:pt x="439" y="980"/>
                </a:lnTo>
                <a:close/>
              </a:path>
            </a:pathLst>
          </a:custGeom>
          <a:solidFill>
            <a:srgbClr val="24407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 name="Freeform 13"/>
          <p:cNvSpPr/>
          <p:nvPr/>
        </p:nvSpPr>
        <p:spPr bwMode="auto">
          <a:xfrm>
            <a:off x="1565432" y="1358919"/>
            <a:ext cx="1360791" cy="1625418"/>
          </a:xfrm>
          <a:custGeom>
            <a:avLst/>
            <a:gdLst>
              <a:gd name="T0" fmla="*/ 0 w 966"/>
              <a:gd name="T1" fmla="*/ 432 h 1154"/>
              <a:gd name="T2" fmla="*/ 177 w 966"/>
              <a:gd name="T3" fmla="*/ 421 h 1154"/>
              <a:gd name="T4" fmla="*/ 216 w 966"/>
              <a:gd name="T5" fmla="*/ 510 h 1154"/>
              <a:gd name="T6" fmla="*/ 175 w 966"/>
              <a:gd name="T7" fmla="*/ 597 h 1154"/>
              <a:gd name="T8" fmla="*/ 2 w 966"/>
              <a:gd name="T9" fmla="*/ 588 h 1154"/>
              <a:gd name="T10" fmla="*/ 3 w 966"/>
              <a:gd name="T11" fmla="*/ 596 h 1154"/>
              <a:gd name="T12" fmla="*/ 3 w 966"/>
              <a:gd name="T13" fmla="*/ 597 h 1154"/>
              <a:gd name="T14" fmla="*/ 25 w 966"/>
              <a:gd name="T15" fmla="*/ 962 h 1154"/>
              <a:gd name="T16" fmla="*/ 358 w 966"/>
              <a:gd name="T17" fmla="*/ 940 h 1154"/>
              <a:gd name="T18" fmla="*/ 396 w 966"/>
              <a:gd name="T19" fmla="*/ 947 h 1154"/>
              <a:gd name="T20" fmla="*/ 392 w 966"/>
              <a:gd name="T21" fmla="*/ 974 h 1154"/>
              <a:gd name="T22" fmla="*/ 380 w 966"/>
              <a:gd name="T23" fmla="*/ 1120 h 1154"/>
              <a:gd name="T24" fmla="*/ 450 w 966"/>
              <a:gd name="T25" fmla="*/ 1153 h 1154"/>
              <a:gd name="T26" fmla="*/ 521 w 966"/>
              <a:gd name="T27" fmla="*/ 1121 h 1154"/>
              <a:gd name="T28" fmla="*/ 508 w 966"/>
              <a:gd name="T29" fmla="*/ 975 h 1154"/>
              <a:gd name="T30" fmla="*/ 508 w 966"/>
              <a:gd name="T31" fmla="*/ 975 h 1154"/>
              <a:gd name="T32" fmla="*/ 504 w 966"/>
              <a:gd name="T33" fmla="*/ 948 h 1154"/>
              <a:gd name="T34" fmla="*/ 536 w 966"/>
              <a:gd name="T35" fmla="*/ 938 h 1154"/>
              <a:gd name="T36" fmla="*/ 949 w 966"/>
              <a:gd name="T37" fmla="*/ 957 h 1154"/>
              <a:gd name="T38" fmla="*/ 743 w 966"/>
              <a:gd name="T39" fmla="*/ 342 h 1154"/>
              <a:gd name="T40" fmla="*/ 411 w 966"/>
              <a:gd name="T41" fmla="*/ 93 h 1154"/>
              <a:gd name="T42" fmla="*/ 20 w 966"/>
              <a:gd name="T43" fmla="*/ 0 h 1154"/>
              <a:gd name="T44" fmla="*/ 1 w 966"/>
              <a:gd name="T45" fmla="*/ 426 h 1154"/>
              <a:gd name="T46" fmla="*/ 0 w 966"/>
              <a:gd name="T47" fmla="*/ 43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6" h="1154">
                <a:moveTo>
                  <a:pt x="0" y="432"/>
                </a:moveTo>
                <a:cubicBezTo>
                  <a:pt x="103" y="345"/>
                  <a:pt x="177" y="421"/>
                  <a:pt x="177" y="421"/>
                </a:cubicBezTo>
                <a:cubicBezTo>
                  <a:pt x="204" y="449"/>
                  <a:pt x="217" y="479"/>
                  <a:pt x="216" y="510"/>
                </a:cubicBezTo>
                <a:cubicBezTo>
                  <a:pt x="214" y="561"/>
                  <a:pt x="177" y="595"/>
                  <a:pt x="175" y="597"/>
                </a:cubicBezTo>
                <a:cubicBezTo>
                  <a:pt x="117" y="648"/>
                  <a:pt x="37" y="614"/>
                  <a:pt x="2" y="588"/>
                </a:cubicBezTo>
                <a:cubicBezTo>
                  <a:pt x="2" y="591"/>
                  <a:pt x="2" y="594"/>
                  <a:pt x="3" y="596"/>
                </a:cubicBezTo>
                <a:cubicBezTo>
                  <a:pt x="3" y="597"/>
                  <a:pt x="3" y="597"/>
                  <a:pt x="3" y="597"/>
                </a:cubicBezTo>
                <a:cubicBezTo>
                  <a:pt x="17" y="688"/>
                  <a:pt x="23" y="911"/>
                  <a:pt x="25" y="962"/>
                </a:cubicBezTo>
                <a:cubicBezTo>
                  <a:pt x="78" y="960"/>
                  <a:pt x="272" y="954"/>
                  <a:pt x="358" y="940"/>
                </a:cubicBezTo>
                <a:cubicBezTo>
                  <a:pt x="369" y="938"/>
                  <a:pt x="388" y="936"/>
                  <a:pt x="396" y="947"/>
                </a:cubicBezTo>
                <a:cubicBezTo>
                  <a:pt x="399" y="952"/>
                  <a:pt x="401" y="961"/>
                  <a:pt x="392" y="974"/>
                </a:cubicBezTo>
                <a:cubicBezTo>
                  <a:pt x="389" y="978"/>
                  <a:pt x="327" y="1061"/>
                  <a:pt x="380" y="1120"/>
                </a:cubicBezTo>
                <a:cubicBezTo>
                  <a:pt x="380" y="1120"/>
                  <a:pt x="410" y="1152"/>
                  <a:pt x="450" y="1153"/>
                </a:cubicBezTo>
                <a:cubicBezTo>
                  <a:pt x="475" y="1154"/>
                  <a:pt x="499" y="1143"/>
                  <a:pt x="521" y="1121"/>
                </a:cubicBezTo>
                <a:cubicBezTo>
                  <a:pt x="524" y="1118"/>
                  <a:pt x="582" y="1061"/>
                  <a:pt x="508" y="975"/>
                </a:cubicBezTo>
                <a:cubicBezTo>
                  <a:pt x="508" y="975"/>
                  <a:pt x="508" y="975"/>
                  <a:pt x="508" y="975"/>
                </a:cubicBezTo>
                <a:cubicBezTo>
                  <a:pt x="506" y="972"/>
                  <a:pt x="497" y="960"/>
                  <a:pt x="504" y="948"/>
                </a:cubicBezTo>
                <a:cubicBezTo>
                  <a:pt x="511" y="935"/>
                  <a:pt x="530" y="937"/>
                  <a:pt x="536" y="938"/>
                </a:cubicBezTo>
                <a:cubicBezTo>
                  <a:pt x="562" y="940"/>
                  <a:pt x="844" y="955"/>
                  <a:pt x="949" y="957"/>
                </a:cubicBezTo>
                <a:cubicBezTo>
                  <a:pt x="966" y="734"/>
                  <a:pt x="894" y="517"/>
                  <a:pt x="743" y="342"/>
                </a:cubicBezTo>
                <a:cubicBezTo>
                  <a:pt x="653" y="239"/>
                  <a:pt x="539" y="153"/>
                  <a:pt x="411" y="93"/>
                </a:cubicBezTo>
                <a:cubicBezTo>
                  <a:pt x="286" y="35"/>
                  <a:pt x="151" y="3"/>
                  <a:pt x="20" y="0"/>
                </a:cubicBezTo>
                <a:cubicBezTo>
                  <a:pt x="19" y="90"/>
                  <a:pt x="4" y="393"/>
                  <a:pt x="1" y="426"/>
                </a:cubicBezTo>
                <a:cubicBezTo>
                  <a:pt x="0" y="428"/>
                  <a:pt x="0" y="430"/>
                  <a:pt x="0" y="432"/>
                </a:cubicBezTo>
                <a:close/>
              </a:path>
            </a:pathLst>
          </a:custGeom>
          <a:solidFill>
            <a:srgbClr val="8DA9D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 name="Freeform 14"/>
          <p:cNvSpPr/>
          <p:nvPr/>
        </p:nvSpPr>
        <p:spPr bwMode="auto">
          <a:xfrm>
            <a:off x="259504" y="2471218"/>
            <a:ext cx="1337124" cy="1719006"/>
          </a:xfrm>
          <a:custGeom>
            <a:avLst/>
            <a:gdLst>
              <a:gd name="T0" fmla="*/ 947 w 950"/>
              <a:gd name="T1" fmla="*/ 707 h 1220"/>
              <a:gd name="T2" fmla="*/ 949 w 950"/>
              <a:gd name="T3" fmla="*/ 699 h 1220"/>
              <a:gd name="T4" fmla="*/ 775 w 950"/>
              <a:gd name="T5" fmla="*/ 708 h 1220"/>
              <a:gd name="T6" fmla="*/ 734 w 950"/>
              <a:gd name="T7" fmla="*/ 621 h 1220"/>
              <a:gd name="T8" fmla="*/ 773 w 950"/>
              <a:gd name="T9" fmla="*/ 532 h 1220"/>
              <a:gd name="T10" fmla="*/ 950 w 950"/>
              <a:gd name="T11" fmla="*/ 543 h 1220"/>
              <a:gd name="T12" fmla="*/ 950 w 950"/>
              <a:gd name="T13" fmla="*/ 537 h 1220"/>
              <a:gd name="T14" fmla="*/ 930 w 950"/>
              <a:gd name="T15" fmla="*/ 196 h 1220"/>
              <a:gd name="T16" fmla="*/ 591 w 950"/>
              <a:gd name="T17" fmla="*/ 216 h 1220"/>
              <a:gd name="T18" fmla="*/ 584 w 950"/>
              <a:gd name="T19" fmla="*/ 216 h 1220"/>
              <a:gd name="T20" fmla="*/ 559 w 950"/>
              <a:gd name="T21" fmla="*/ 205 h 1220"/>
              <a:gd name="T22" fmla="*/ 563 w 950"/>
              <a:gd name="T23" fmla="*/ 179 h 1220"/>
              <a:gd name="T24" fmla="*/ 564 w 950"/>
              <a:gd name="T25" fmla="*/ 179 h 1220"/>
              <a:gd name="T26" fmla="*/ 577 w 950"/>
              <a:gd name="T27" fmla="*/ 33 h 1220"/>
              <a:gd name="T28" fmla="*/ 506 w 950"/>
              <a:gd name="T29" fmla="*/ 1 h 1220"/>
              <a:gd name="T30" fmla="*/ 436 w 950"/>
              <a:gd name="T31" fmla="*/ 34 h 1220"/>
              <a:gd name="T32" fmla="*/ 447 w 950"/>
              <a:gd name="T33" fmla="*/ 179 h 1220"/>
              <a:gd name="T34" fmla="*/ 451 w 950"/>
              <a:gd name="T35" fmla="*/ 206 h 1220"/>
              <a:gd name="T36" fmla="*/ 414 w 950"/>
              <a:gd name="T37" fmla="*/ 213 h 1220"/>
              <a:gd name="T38" fmla="*/ 0 w 950"/>
              <a:gd name="T39" fmla="*/ 192 h 1220"/>
              <a:gd name="T40" fmla="*/ 3 w 950"/>
              <a:gd name="T41" fmla="*/ 216 h 1220"/>
              <a:gd name="T42" fmla="*/ 277 w 950"/>
              <a:gd name="T43" fmla="*/ 829 h 1220"/>
              <a:gd name="T44" fmla="*/ 439 w 950"/>
              <a:gd name="T45" fmla="*/ 1174 h 1220"/>
              <a:gd name="T46" fmla="*/ 440 w 950"/>
              <a:gd name="T47" fmla="*/ 1220 h 1220"/>
              <a:gd name="T48" fmla="*/ 926 w 950"/>
              <a:gd name="T49" fmla="*/ 1220 h 1220"/>
              <a:gd name="T50" fmla="*/ 947 w 950"/>
              <a:gd name="T51" fmla="*/ 708 h 1220"/>
              <a:gd name="T52" fmla="*/ 947 w 950"/>
              <a:gd name="T53" fmla="*/ 707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0" h="1220">
                <a:moveTo>
                  <a:pt x="947" y="707"/>
                </a:moveTo>
                <a:cubicBezTo>
                  <a:pt x="948" y="705"/>
                  <a:pt x="948" y="702"/>
                  <a:pt x="949" y="699"/>
                </a:cubicBezTo>
                <a:cubicBezTo>
                  <a:pt x="913" y="725"/>
                  <a:pt x="834" y="760"/>
                  <a:pt x="775" y="708"/>
                </a:cubicBezTo>
                <a:cubicBezTo>
                  <a:pt x="774" y="706"/>
                  <a:pt x="736" y="672"/>
                  <a:pt x="734" y="621"/>
                </a:cubicBezTo>
                <a:cubicBezTo>
                  <a:pt x="733" y="590"/>
                  <a:pt x="746" y="560"/>
                  <a:pt x="773" y="532"/>
                </a:cubicBezTo>
                <a:cubicBezTo>
                  <a:pt x="774" y="531"/>
                  <a:pt x="848" y="456"/>
                  <a:pt x="950" y="543"/>
                </a:cubicBezTo>
                <a:cubicBezTo>
                  <a:pt x="950" y="541"/>
                  <a:pt x="950" y="539"/>
                  <a:pt x="950" y="537"/>
                </a:cubicBezTo>
                <a:cubicBezTo>
                  <a:pt x="946" y="504"/>
                  <a:pt x="931" y="270"/>
                  <a:pt x="930" y="196"/>
                </a:cubicBezTo>
                <a:cubicBezTo>
                  <a:pt x="865" y="196"/>
                  <a:pt x="624" y="213"/>
                  <a:pt x="591" y="216"/>
                </a:cubicBezTo>
                <a:cubicBezTo>
                  <a:pt x="590" y="216"/>
                  <a:pt x="587" y="216"/>
                  <a:pt x="584" y="216"/>
                </a:cubicBezTo>
                <a:cubicBezTo>
                  <a:pt x="576" y="216"/>
                  <a:pt x="564" y="215"/>
                  <a:pt x="559" y="205"/>
                </a:cubicBezTo>
                <a:cubicBezTo>
                  <a:pt x="553" y="194"/>
                  <a:pt x="561" y="181"/>
                  <a:pt x="563" y="179"/>
                </a:cubicBezTo>
                <a:cubicBezTo>
                  <a:pt x="564" y="179"/>
                  <a:pt x="564" y="179"/>
                  <a:pt x="564" y="179"/>
                </a:cubicBezTo>
                <a:cubicBezTo>
                  <a:pt x="638" y="93"/>
                  <a:pt x="580" y="35"/>
                  <a:pt x="577" y="33"/>
                </a:cubicBezTo>
                <a:cubicBezTo>
                  <a:pt x="554" y="11"/>
                  <a:pt x="530" y="0"/>
                  <a:pt x="506" y="1"/>
                </a:cubicBezTo>
                <a:cubicBezTo>
                  <a:pt x="465" y="2"/>
                  <a:pt x="436" y="34"/>
                  <a:pt x="436" y="34"/>
                </a:cubicBezTo>
                <a:cubicBezTo>
                  <a:pt x="383" y="93"/>
                  <a:pt x="445" y="176"/>
                  <a:pt x="447" y="179"/>
                </a:cubicBezTo>
                <a:cubicBezTo>
                  <a:pt x="457" y="193"/>
                  <a:pt x="455" y="201"/>
                  <a:pt x="451" y="206"/>
                </a:cubicBezTo>
                <a:cubicBezTo>
                  <a:pt x="443" y="218"/>
                  <a:pt x="424" y="216"/>
                  <a:pt x="414" y="213"/>
                </a:cubicBezTo>
                <a:cubicBezTo>
                  <a:pt x="330" y="200"/>
                  <a:pt x="78" y="194"/>
                  <a:pt x="0" y="192"/>
                </a:cubicBezTo>
                <a:cubicBezTo>
                  <a:pt x="1" y="200"/>
                  <a:pt x="2" y="208"/>
                  <a:pt x="3" y="216"/>
                </a:cubicBezTo>
                <a:cubicBezTo>
                  <a:pt x="39" y="489"/>
                  <a:pt x="171" y="678"/>
                  <a:pt x="277" y="829"/>
                </a:cubicBezTo>
                <a:cubicBezTo>
                  <a:pt x="362" y="952"/>
                  <a:pt x="436" y="1058"/>
                  <a:pt x="439" y="1174"/>
                </a:cubicBezTo>
                <a:cubicBezTo>
                  <a:pt x="440" y="1220"/>
                  <a:pt x="440" y="1220"/>
                  <a:pt x="440" y="1220"/>
                </a:cubicBezTo>
                <a:cubicBezTo>
                  <a:pt x="926" y="1220"/>
                  <a:pt x="926" y="1220"/>
                  <a:pt x="926" y="1220"/>
                </a:cubicBezTo>
                <a:cubicBezTo>
                  <a:pt x="927" y="1127"/>
                  <a:pt x="933" y="796"/>
                  <a:pt x="947" y="708"/>
                </a:cubicBezTo>
                <a:lnTo>
                  <a:pt x="947" y="707"/>
                </a:lnTo>
                <a:close/>
              </a:path>
            </a:pathLst>
          </a:custGeom>
          <a:solidFill>
            <a:srgbClr val="8DA9D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5" name="Freeform 15"/>
          <p:cNvSpPr/>
          <p:nvPr/>
        </p:nvSpPr>
        <p:spPr bwMode="auto">
          <a:xfrm>
            <a:off x="1324470" y="2712180"/>
            <a:ext cx="1574860" cy="1478044"/>
          </a:xfrm>
          <a:custGeom>
            <a:avLst/>
            <a:gdLst>
              <a:gd name="T0" fmla="*/ 698 w 1118"/>
              <a:gd name="T1" fmla="*/ 0 h 1049"/>
              <a:gd name="T2" fmla="*/ 709 w 1118"/>
              <a:gd name="T3" fmla="*/ 177 h 1049"/>
              <a:gd name="T4" fmla="*/ 624 w 1118"/>
              <a:gd name="T5" fmla="*/ 216 h 1049"/>
              <a:gd name="T6" fmla="*/ 620 w 1118"/>
              <a:gd name="T7" fmla="*/ 216 h 1049"/>
              <a:gd name="T8" fmla="*/ 533 w 1118"/>
              <a:gd name="T9" fmla="*/ 175 h 1049"/>
              <a:gd name="T10" fmla="*/ 542 w 1118"/>
              <a:gd name="T11" fmla="*/ 1 h 1049"/>
              <a:gd name="T12" fmla="*/ 534 w 1118"/>
              <a:gd name="T13" fmla="*/ 2 h 1049"/>
              <a:gd name="T14" fmla="*/ 533 w 1118"/>
              <a:gd name="T15" fmla="*/ 3 h 1049"/>
              <a:gd name="T16" fmla="*/ 197 w 1118"/>
              <a:gd name="T17" fmla="*/ 24 h 1049"/>
              <a:gd name="T18" fmla="*/ 216 w 1118"/>
              <a:gd name="T19" fmla="*/ 363 h 1049"/>
              <a:gd name="T20" fmla="*/ 206 w 1118"/>
              <a:gd name="T21" fmla="*/ 395 h 1049"/>
              <a:gd name="T22" fmla="*/ 179 w 1118"/>
              <a:gd name="T23" fmla="*/ 392 h 1049"/>
              <a:gd name="T24" fmla="*/ 179 w 1118"/>
              <a:gd name="T25" fmla="*/ 391 h 1049"/>
              <a:gd name="T26" fmla="*/ 33 w 1118"/>
              <a:gd name="T27" fmla="*/ 378 h 1049"/>
              <a:gd name="T28" fmla="*/ 1 w 1118"/>
              <a:gd name="T29" fmla="*/ 449 h 1049"/>
              <a:gd name="T30" fmla="*/ 34 w 1118"/>
              <a:gd name="T31" fmla="*/ 519 h 1049"/>
              <a:gd name="T32" fmla="*/ 179 w 1118"/>
              <a:gd name="T33" fmla="*/ 507 h 1049"/>
              <a:gd name="T34" fmla="*/ 207 w 1118"/>
              <a:gd name="T35" fmla="*/ 504 h 1049"/>
              <a:gd name="T36" fmla="*/ 214 w 1118"/>
              <a:gd name="T37" fmla="*/ 541 h 1049"/>
              <a:gd name="T38" fmla="*/ 192 w 1118"/>
              <a:gd name="T39" fmla="*/ 1049 h 1049"/>
              <a:gd name="T40" fmla="*/ 678 w 1118"/>
              <a:gd name="T41" fmla="*/ 1049 h 1049"/>
              <a:gd name="T42" fmla="*/ 679 w 1118"/>
              <a:gd name="T43" fmla="*/ 1003 h 1049"/>
              <a:gd name="T44" fmla="*/ 841 w 1118"/>
              <a:gd name="T45" fmla="*/ 658 h 1049"/>
              <a:gd name="T46" fmla="*/ 1115 w 1118"/>
              <a:gd name="T47" fmla="*/ 45 h 1049"/>
              <a:gd name="T48" fmla="*/ 1118 w 1118"/>
              <a:gd name="T49" fmla="*/ 20 h 1049"/>
              <a:gd name="T50" fmla="*/ 705 w 1118"/>
              <a:gd name="T51" fmla="*/ 0 h 1049"/>
              <a:gd name="T52" fmla="*/ 698 w 1118"/>
              <a:gd name="T5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8" h="1049">
                <a:moveTo>
                  <a:pt x="698" y="0"/>
                </a:moveTo>
                <a:cubicBezTo>
                  <a:pt x="786" y="102"/>
                  <a:pt x="710" y="176"/>
                  <a:pt x="709" y="177"/>
                </a:cubicBezTo>
                <a:cubicBezTo>
                  <a:pt x="682" y="203"/>
                  <a:pt x="654" y="216"/>
                  <a:pt x="624" y="216"/>
                </a:cubicBezTo>
                <a:cubicBezTo>
                  <a:pt x="622" y="216"/>
                  <a:pt x="621" y="216"/>
                  <a:pt x="620" y="216"/>
                </a:cubicBezTo>
                <a:cubicBezTo>
                  <a:pt x="570" y="214"/>
                  <a:pt x="535" y="176"/>
                  <a:pt x="533" y="175"/>
                </a:cubicBezTo>
                <a:cubicBezTo>
                  <a:pt x="482" y="117"/>
                  <a:pt x="516" y="37"/>
                  <a:pt x="542" y="1"/>
                </a:cubicBezTo>
                <a:cubicBezTo>
                  <a:pt x="540" y="1"/>
                  <a:pt x="537" y="2"/>
                  <a:pt x="534" y="2"/>
                </a:cubicBezTo>
                <a:cubicBezTo>
                  <a:pt x="533" y="3"/>
                  <a:pt x="533" y="3"/>
                  <a:pt x="533" y="3"/>
                </a:cubicBezTo>
                <a:cubicBezTo>
                  <a:pt x="445" y="17"/>
                  <a:pt x="251" y="23"/>
                  <a:pt x="197" y="24"/>
                </a:cubicBezTo>
                <a:cubicBezTo>
                  <a:pt x="197" y="95"/>
                  <a:pt x="213" y="331"/>
                  <a:pt x="216" y="363"/>
                </a:cubicBezTo>
                <a:cubicBezTo>
                  <a:pt x="217" y="369"/>
                  <a:pt x="219" y="388"/>
                  <a:pt x="206" y="395"/>
                </a:cubicBezTo>
                <a:cubicBezTo>
                  <a:pt x="194" y="402"/>
                  <a:pt x="182" y="393"/>
                  <a:pt x="179" y="392"/>
                </a:cubicBezTo>
                <a:cubicBezTo>
                  <a:pt x="179" y="391"/>
                  <a:pt x="179" y="391"/>
                  <a:pt x="179" y="391"/>
                </a:cubicBezTo>
                <a:cubicBezTo>
                  <a:pt x="93" y="317"/>
                  <a:pt x="35" y="375"/>
                  <a:pt x="33" y="378"/>
                </a:cubicBezTo>
                <a:cubicBezTo>
                  <a:pt x="11" y="401"/>
                  <a:pt x="0" y="425"/>
                  <a:pt x="1" y="449"/>
                </a:cubicBezTo>
                <a:cubicBezTo>
                  <a:pt x="2" y="490"/>
                  <a:pt x="34" y="519"/>
                  <a:pt x="34" y="519"/>
                </a:cubicBezTo>
                <a:cubicBezTo>
                  <a:pt x="93" y="572"/>
                  <a:pt x="176" y="510"/>
                  <a:pt x="179" y="507"/>
                </a:cubicBezTo>
                <a:cubicBezTo>
                  <a:pt x="193" y="498"/>
                  <a:pt x="202" y="500"/>
                  <a:pt x="207" y="504"/>
                </a:cubicBezTo>
                <a:cubicBezTo>
                  <a:pt x="218" y="511"/>
                  <a:pt x="216" y="530"/>
                  <a:pt x="214" y="541"/>
                </a:cubicBezTo>
                <a:cubicBezTo>
                  <a:pt x="200" y="627"/>
                  <a:pt x="194" y="956"/>
                  <a:pt x="192" y="1049"/>
                </a:cubicBezTo>
                <a:cubicBezTo>
                  <a:pt x="678" y="1049"/>
                  <a:pt x="678" y="1049"/>
                  <a:pt x="678" y="1049"/>
                </a:cubicBezTo>
                <a:cubicBezTo>
                  <a:pt x="679" y="1003"/>
                  <a:pt x="679" y="1003"/>
                  <a:pt x="679" y="1003"/>
                </a:cubicBezTo>
                <a:cubicBezTo>
                  <a:pt x="682" y="887"/>
                  <a:pt x="756" y="781"/>
                  <a:pt x="841" y="658"/>
                </a:cubicBezTo>
                <a:cubicBezTo>
                  <a:pt x="947" y="507"/>
                  <a:pt x="1078" y="318"/>
                  <a:pt x="1115" y="45"/>
                </a:cubicBezTo>
                <a:cubicBezTo>
                  <a:pt x="1116" y="36"/>
                  <a:pt x="1117" y="28"/>
                  <a:pt x="1118" y="20"/>
                </a:cubicBezTo>
                <a:cubicBezTo>
                  <a:pt x="1010" y="17"/>
                  <a:pt x="730" y="3"/>
                  <a:pt x="705" y="0"/>
                </a:cubicBezTo>
                <a:cubicBezTo>
                  <a:pt x="702" y="0"/>
                  <a:pt x="700" y="0"/>
                  <a:pt x="698" y="0"/>
                </a:cubicBezTo>
                <a:close/>
              </a:path>
            </a:pathLst>
          </a:custGeom>
          <a:solidFill>
            <a:srgbClr val="24407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6" name="组合 5"/>
          <p:cNvGrpSpPr/>
          <p:nvPr/>
        </p:nvGrpSpPr>
        <p:grpSpPr>
          <a:xfrm>
            <a:off x="872666" y="4253699"/>
            <a:ext cx="1412425" cy="707827"/>
            <a:chOff x="5408084" y="5006369"/>
            <a:chExt cx="1070288" cy="536367"/>
          </a:xfrm>
          <a:solidFill>
            <a:schemeClr val="bg1">
              <a:lumMod val="65000"/>
            </a:schemeClr>
          </a:solidFill>
        </p:grpSpPr>
        <p:sp>
          <p:nvSpPr>
            <p:cNvPr id="7" name="Freeform 16"/>
            <p:cNvSpPr/>
            <p:nvPr/>
          </p:nvSpPr>
          <p:spPr bwMode="auto">
            <a:xfrm>
              <a:off x="5408084" y="5006369"/>
              <a:ext cx="1070288" cy="135315"/>
            </a:xfrm>
            <a:custGeom>
              <a:avLst/>
              <a:gdLst>
                <a:gd name="T0" fmla="*/ 940 w 1003"/>
                <a:gd name="T1" fmla="*/ 0 h 127"/>
                <a:gd name="T2" fmla="*/ 63 w 1003"/>
                <a:gd name="T3" fmla="*/ 0 h 127"/>
                <a:gd name="T4" fmla="*/ 0 w 1003"/>
                <a:gd name="T5" fmla="*/ 61 h 127"/>
                <a:gd name="T6" fmla="*/ 63 w 1003"/>
                <a:gd name="T7" fmla="*/ 126 h 127"/>
                <a:gd name="T8" fmla="*/ 939 w 1003"/>
                <a:gd name="T9" fmla="*/ 126 h 127"/>
                <a:gd name="T10" fmla="*/ 1003 w 1003"/>
                <a:gd name="T11" fmla="*/ 66 h 127"/>
                <a:gd name="T12" fmla="*/ 940 w 1003"/>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0"/>
                  </a:moveTo>
                  <a:cubicBezTo>
                    <a:pt x="63" y="0"/>
                    <a:pt x="63" y="0"/>
                    <a:pt x="63" y="0"/>
                  </a:cubicBezTo>
                  <a:cubicBezTo>
                    <a:pt x="28" y="0"/>
                    <a:pt x="0" y="26"/>
                    <a:pt x="0" y="61"/>
                  </a:cubicBezTo>
                  <a:cubicBezTo>
                    <a:pt x="0" y="96"/>
                    <a:pt x="28" y="126"/>
                    <a:pt x="63" y="126"/>
                  </a:cubicBezTo>
                  <a:cubicBezTo>
                    <a:pt x="939" y="126"/>
                    <a:pt x="939" y="126"/>
                    <a:pt x="939" y="126"/>
                  </a:cubicBezTo>
                  <a:cubicBezTo>
                    <a:pt x="974" y="127"/>
                    <a:pt x="1003" y="101"/>
                    <a:pt x="1003" y="66"/>
                  </a:cubicBezTo>
                  <a:cubicBezTo>
                    <a:pt x="1003" y="31"/>
                    <a:pt x="975" y="0"/>
                    <a:pt x="9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Freeform 17"/>
            <p:cNvSpPr/>
            <p:nvPr/>
          </p:nvSpPr>
          <p:spPr bwMode="auto">
            <a:xfrm>
              <a:off x="5408084" y="5206895"/>
              <a:ext cx="1070288" cy="135315"/>
            </a:xfrm>
            <a:custGeom>
              <a:avLst/>
              <a:gdLst>
                <a:gd name="T0" fmla="*/ 940 w 1003"/>
                <a:gd name="T1" fmla="*/ 0 h 127"/>
                <a:gd name="T2" fmla="*/ 63 w 1003"/>
                <a:gd name="T3" fmla="*/ 0 h 127"/>
                <a:gd name="T4" fmla="*/ 0 w 1003"/>
                <a:gd name="T5" fmla="*/ 61 h 127"/>
                <a:gd name="T6" fmla="*/ 63 w 1003"/>
                <a:gd name="T7" fmla="*/ 127 h 127"/>
                <a:gd name="T8" fmla="*/ 939 w 1003"/>
                <a:gd name="T9" fmla="*/ 127 h 127"/>
                <a:gd name="T10" fmla="*/ 1003 w 1003"/>
                <a:gd name="T11" fmla="*/ 66 h 127"/>
                <a:gd name="T12" fmla="*/ 940 w 1003"/>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0"/>
                  </a:moveTo>
                  <a:cubicBezTo>
                    <a:pt x="63" y="0"/>
                    <a:pt x="63" y="0"/>
                    <a:pt x="63" y="0"/>
                  </a:cubicBezTo>
                  <a:cubicBezTo>
                    <a:pt x="29" y="0"/>
                    <a:pt x="0" y="26"/>
                    <a:pt x="0" y="61"/>
                  </a:cubicBezTo>
                  <a:cubicBezTo>
                    <a:pt x="0" y="96"/>
                    <a:pt x="28" y="127"/>
                    <a:pt x="63" y="127"/>
                  </a:cubicBezTo>
                  <a:cubicBezTo>
                    <a:pt x="939" y="127"/>
                    <a:pt x="939" y="127"/>
                    <a:pt x="939" y="127"/>
                  </a:cubicBezTo>
                  <a:cubicBezTo>
                    <a:pt x="974" y="127"/>
                    <a:pt x="1003" y="101"/>
                    <a:pt x="1003" y="66"/>
                  </a:cubicBezTo>
                  <a:cubicBezTo>
                    <a:pt x="1003" y="31"/>
                    <a:pt x="975" y="1"/>
                    <a:pt x="9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Freeform 18"/>
            <p:cNvSpPr/>
            <p:nvPr/>
          </p:nvSpPr>
          <p:spPr bwMode="auto">
            <a:xfrm>
              <a:off x="5408084" y="5407421"/>
              <a:ext cx="1070288" cy="135315"/>
            </a:xfrm>
            <a:custGeom>
              <a:avLst/>
              <a:gdLst>
                <a:gd name="T0" fmla="*/ 940 w 1003"/>
                <a:gd name="T1" fmla="*/ 1 h 127"/>
                <a:gd name="T2" fmla="*/ 63 w 1003"/>
                <a:gd name="T3" fmla="*/ 1 h 127"/>
                <a:gd name="T4" fmla="*/ 0 w 1003"/>
                <a:gd name="T5" fmla="*/ 61 h 127"/>
                <a:gd name="T6" fmla="*/ 63 w 1003"/>
                <a:gd name="T7" fmla="*/ 127 h 127"/>
                <a:gd name="T8" fmla="*/ 939 w 1003"/>
                <a:gd name="T9" fmla="*/ 127 h 127"/>
                <a:gd name="T10" fmla="*/ 1003 w 1003"/>
                <a:gd name="T11" fmla="*/ 66 h 127"/>
                <a:gd name="T12" fmla="*/ 940 w 1003"/>
                <a:gd name="T13" fmla="*/ 1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1"/>
                  </a:moveTo>
                  <a:cubicBezTo>
                    <a:pt x="63" y="1"/>
                    <a:pt x="63" y="1"/>
                    <a:pt x="63" y="1"/>
                  </a:cubicBezTo>
                  <a:cubicBezTo>
                    <a:pt x="29" y="0"/>
                    <a:pt x="0" y="26"/>
                    <a:pt x="0" y="61"/>
                  </a:cubicBezTo>
                  <a:cubicBezTo>
                    <a:pt x="0" y="96"/>
                    <a:pt x="28" y="127"/>
                    <a:pt x="63" y="127"/>
                  </a:cubicBezTo>
                  <a:cubicBezTo>
                    <a:pt x="939" y="127"/>
                    <a:pt x="939" y="127"/>
                    <a:pt x="939" y="127"/>
                  </a:cubicBezTo>
                  <a:cubicBezTo>
                    <a:pt x="974" y="127"/>
                    <a:pt x="1003" y="101"/>
                    <a:pt x="1003" y="66"/>
                  </a:cubicBezTo>
                  <a:cubicBezTo>
                    <a:pt x="1003" y="31"/>
                    <a:pt x="975" y="1"/>
                    <a:pt x="94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8444" y="3117948"/>
            <a:ext cx="397969" cy="397969"/>
          </a:xfrm>
          <a:prstGeom prst="rect">
            <a:avLst/>
          </a:prstGeom>
        </p:spPr>
      </p:pic>
      <p:pic>
        <p:nvPicPr>
          <p:cNvPr id="12" name="图形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444" y="1780136"/>
            <a:ext cx="449702" cy="449702"/>
          </a:xfrm>
          <a:prstGeom prst="rect">
            <a:avLst/>
          </a:prstGeom>
        </p:spPr>
      </p:pic>
      <p:pic>
        <p:nvPicPr>
          <p:cNvPr id="13" name="图形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0537" y="1917146"/>
            <a:ext cx="449702" cy="449702"/>
          </a:xfrm>
          <a:prstGeom prst="rect">
            <a:avLst/>
          </a:prstGeom>
        </p:spPr>
      </p:pic>
      <p:pic>
        <p:nvPicPr>
          <p:cNvPr id="14" name="图形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4695" y="3076750"/>
            <a:ext cx="449702" cy="449702"/>
          </a:xfrm>
          <a:prstGeom prst="rect">
            <a:avLst/>
          </a:prstGeom>
        </p:spPr>
      </p:pic>
      <p:sp>
        <p:nvSpPr>
          <p:cNvPr id="56" name="同侧圆角矩形 25"/>
          <p:cNvSpPr/>
          <p:nvPr/>
        </p:nvSpPr>
        <p:spPr>
          <a:xfrm rot="5400000">
            <a:off x="3859744" y="5333292"/>
            <a:ext cx="212539" cy="133649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57" name="同侧圆角矩形 21"/>
          <p:cNvSpPr/>
          <p:nvPr/>
        </p:nvSpPr>
        <p:spPr>
          <a:xfrm rot="5400000">
            <a:off x="4247319" y="4628576"/>
            <a:ext cx="198476" cy="2097586"/>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58" name="同侧圆角矩形 9"/>
          <p:cNvSpPr/>
          <p:nvPr/>
        </p:nvSpPr>
        <p:spPr>
          <a:xfrm rot="5400000">
            <a:off x="4749052" y="3825720"/>
            <a:ext cx="213843" cy="3085972"/>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60" name="任意多边形 30"/>
          <p:cNvSpPr/>
          <p:nvPr/>
        </p:nvSpPr>
        <p:spPr>
          <a:xfrm>
            <a:off x="2973652" y="5562766"/>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61" name="任意多边形 10"/>
          <p:cNvSpPr/>
          <p:nvPr/>
        </p:nvSpPr>
        <p:spPr>
          <a:xfrm>
            <a:off x="2973651" y="5261784"/>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62" name="任意多边形 10"/>
          <p:cNvSpPr/>
          <p:nvPr/>
        </p:nvSpPr>
        <p:spPr>
          <a:xfrm>
            <a:off x="2973650" y="5884641"/>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63" name="矩形 7"/>
          <p:cNvSpPr/>
          <p:nvPr/>
        </p:nvSpPr>
        <p:spPr>
          <a:xfrm>
            <a:off x="3304736" y="4951311"/>
            <a:ext cx="6890355" cy="13265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0 h 0"/>
              <a:gd name="connsiteX1-45" fmla="*/ 2520280 w 2520280"/>
              <a:gd name="connsiteY1-46" fmla="*/ 0 h 0"/>
              <a:gd name="connsiteX2-47" fmla="*/ 0 w 2520280"/>
              <a:gd name="connsiteY2-48" fmla="*/ 0 h 0"/>
            </a:gdLst>
            <a:ahLst/>
            <a:cxnLst>
              <a:cxn ang="0">
                <a:pos x="connsiteX0-1" y="connsiteY0-2"/>
              </a:cxn>
              <a:cxn ang="0">
                <a:pos x="connsiteX1-3" y="connsiteY1-4"/>
              </a:cxn>
              <a:cxn ang="0">
                <a:pos x="connsiteX2-5" y="connsiteY2-6"/>
              </a:cxn>
            </a:cxnLst>
            <a:rect l="l" t="t" r="r" b="b"/>
            <a:pathLst>
              <a:path w="2520280">
                <a:moveTo>
                  <a:pt x="0" y="0"/>
                </a:moveTo>
                <a:lnTo>
                  <a:pt x="2520280" y="0"/>
                </a:lnTo>
                <a:lnTo>
                  <a:pt x="0" y="0"/>
                </a:lnTo>
                <a:close/>
              </a:path>
            </a:pathLst>
          </a:custGeom>
          <a:solidFill>
            <a:schemeClr val="accent1"/>
          </a:solidFill>
          <a:ln w="53975" cap="sq" cmpd="sng">
            <a:solidFill>
              <a:srgbClr val="188AAE"/>
            </a:solidFill>
            <a:bevel/>
          </a:ln>
        </p:spPr>
        <p:style>
          <a:lnRef idx="2">
            <a:schemeClr val="accent1">
              <a:shade val="50000"/>
            </a:schemeClr>
          </a:lnRef>
          <a:fillRef idx="1">
            <a:schemeClr val="accent1"/>
          </a:fillRef>
          <a:effectRef idx="0">
            <a:schemeClr val="accent1"/>
          </a:effectRef>
          <a:fontRef idx="minor">
            <a:schemeClr val="lt1"/>
          </a:fontRef>
        </p:style>
        <p:txBody>
          <a:bodyPr lIns="0" tIns="45719" rIns="0" bIns="45719"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20000"/>
              </a:lnSpc>
              <a:defRPr/>
            </a:pPr>
            <a:endParaRPr lang="zh-CN" altLang="en-US" sz="1200" dirty="0">
              <a:solidFill>
                <a:srgbClr val="4D4D4D"/>
              </a:solidFill>
              <a:latin typeface="獅尾D露西-Regular" panose="020B0500000000000000" pitchFamily="34" charset="-128"/>
              <a:ea typeface="獅尾D露西-Regular" panose="020B0500000000000000" pitchFamily="34" charset="-128"/>
            </a:endParaRPr>
          </a:p>
        </p:txBody>
      </p:sp>
      <p:sp>
        <p:nvSpPr>
          <p:cNvPr id="43030" name="同侧圆角矩形 21"/>
          <p:cNvSpPr/>
          <p:nvPr/>
        </p:nvSpPr>
        <p:spPr>
          <a:xfrm rot="5400000">
            <a:off x="3978378" y="5517002"/>
            <a:ext cx="213841" cy="157507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1" name="任意多边形 30"/>
          <p:cNvSpPr/>
          <p:nvPr/>
        </p:nvSpPr>
        <p:spPr>
          <a:xfrm>
            <a:off x="2973650" y="6182255"/>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3" name="任意多边形 30"/>
          <p:cNvSpPr/>
          <p:nvPr/>
        </p:nvSpPr>
        <p:spPr>
          <a:xfrm>
            <a:off x="2978494" y="4230555"/>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4" name="任意多边形 10"/>
          <p:cNvSpPr/>
          <p:nvPr/>
        </p:nvSpPr>
        <p:spPr>
          <a:xfrm>
            <a:off x="2978494" y="1752194"/>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5" name="任意多边形 10"/>
          <p:cNvSpPr/>
          <p:nvPr/>
        </p:nvSpPr>
        <p:spPr>
          <a:xfrm>
            <a:off x="2988976" y="3392622"/>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6" name="任意多边形 30"/>
          <p:cNvSpPr/>
          <p:nvPr/>
        </p:nvSpPr>
        <p:spPr>
          <a:xfrm>
            <a:off x="2978494" y="2552537"/>
            <a:ext cx="199680" cy="213841"/>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solidFill>
                <a:schemeClr val="bg1"/>
              </a:solidFill>
              <a:latin typeface="獅尾D露西-Regular" panose="020B0500000000000000" pitchFamily="34" charset="-128"/>
              <a:ea typeface="獅尾D露西-Regular" panose="020B0500000000000000" pitchFamily="34" charset="-128"/>
            </a:endParaRPr>
          </a:p>
        </p:txBody>
      </p:sp>
      <p:sp>
        <p:nvSpPr>
          <p:cNvPr id="43037" name="Freeform 18"/>
          <p:cNvSpPr/>
          <p:nvPr/>
        </p:nvSpPr>
        <p:spPr bwMode="auto">
          <a:xfrm>
            <a:off x="1038370" y="5047238"/>
            <a:ext cx="1113021" cy="178571"/>
          </a:xfrm>
          <a:custGeom>
            <a:avLst/>
            <a:gdLst>
              <a:gd name="T0" fmla="*/ 940 w 1003"/>
              <a:gd name="T1" fmla="*/ 1 h 127"/>
              <a:gd name="T2" fmla="*/ 63 w 1003"/>
              <a:gd name="T3" fmla="*/ 1 h 127"/>
              <a:gd name="T4" fmla="*/ 0 w 1003"/>
              <a:gd name="T5" fmla="*/ 61 h 127"/>
              <a:gd name="T6" fmla="*/ 63 w 1003"/>
              <a:gd name="T7" fmla="*/ 127 h 127"/>
              <a:gd name="T8" fmla="*/ 939 w 1003"/>
              <a:gd name="T9" fmla="*/ 127 h 127"/>
              <a:gd name="T10" fmla="*/ 1003 w 1003"/>
              <a:gd name="T11" fmla="*/ 66 h 127"/>
              <a:gd name="T12" fmla="*/ 940 w 1003"/>
              <a:gd name="T13" fmla="*/ 1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1"/>
                </a:moveTo>
                <a:cubicBezTo>
                  <a:pt x="63" y="1"/>
                  <a:pt x="63" y="1"/>
                  <a:pt x="63" y="1"/>
                </a:cubicBezTo>
                <a:cubicBezTo>
                  <a:pt x="29" y="0"/>
                  <a:pt x="0" y="26"/>
                  <a:pt x="0" y="61"/>
                </a:cubicBezTo>
                <a:cubicBezTo>
                  <a:pt x="0" y="96"/>
                  <a:pt x="28" y="127"/>
                  <a:pt x="63" y="127"/>
                </a:cubicBezTo>
                <a:cubicBezTo>
                  <a:pt x="939" y="127"/>
                  <a:pt x="939" y="127"/>
                  <a:pt x="939" y="127"/>
                </a:cubicBezTo>
                <a:cubicBezTo>
                  <a:pt x="974" y="127"/>
                  <a:pt x="1003" y="101"/>
                  <a:pt x="1003" y="66"/>
                </a:cubicBezTo>
                <a:cubicBezTo>
                  <a:pt x="1003" y="31"/>
                  <a:pt x="975" y="1"/>
                  <a:pt x="940" y="1"/>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032" name="椭圆 43031"/>
          <p:cNvSpPr/>
          <p:nvPr/>
        </p:nvSpPr>
        <p:spPr>
          <a:xfrm>
            <a:off x="914318" y="5163572"/>
            <a:ext cx="1336499" cy="1336499"/>
          </a:xfrm>
          <a:prstGeom prst="ellipse">
            <a:avLst/>
          </a:prstGeom>
          <a:solidFill>
            <a:srgbClr val="4472C4"/>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KSO_Shape"/>
          <p:cNvSpPr/>
          <p:nvPr/>
        </p:nvSpPr>
        <p:spPr bwMode="auto">
          <a:xfrm>
            <a:off x="1083512" y="5526907"/>
            <a:ext cx="1020946" cy="793990"/>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dirty="0">
              <a:solidFill>
                <a:srgbClr val="FFFFFF"/>
              </a:solidFill>
              <a:latin typeface="獅尾D露西-Regular" panose="020B0500000000000000" pitchFamily="34" charset="-128"/>
              <a:ea typeface="獅尾D露西-Regular" panose="020B0500000000000000"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06750"/>
            <a:ext cx="12192000" cy="278765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defRPr/>
            </a:pPr>
            <a:endParaRPr lang="zh-CN" altLang="en-US" noProof="1">
              <a:solidFill>
                <a:schemeClr val="accent1">
                  <a:lumMod val="75000"/>
                </a:schemeClr>
              </a:solidFill>
            </a:endParaRPr>
          </a:p>
        </p:txBody>
      </p:sp>
      <p:pic>
        <p:nvPicPr>
          <p:cNvPr id="45059" name="Picture 2" descr="C:\Users\Administrator\Desktop\微立体创业计划\001.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70400" y="381000"/>
            <a:ext cx="26225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3" descr="C:\Users\Administrator\Desktop\微立体创业计划\002.png"/>
          <p:cNvPicPr>
            <a:picLocks noChangeAspect="1" noChangeArrowheads="1"/>
          </p:cNvPicPr>
          <p:nvPr/>
        </p:nvPicPr>
        <p:blipFill>
          <a:blip r:embed="rId2"/>
          <a:srcRect/>
          <a:stretch>
            <a:fillRect/>
          </a:stretch>
        </p:blipFill>
        <p:spPr bwMode="auto">
          <a:xfrm>
            <a:off x="4838700" y="269875"/>
            <a:ext cx="2974975" cy="2973388"/>
          </a:xfrm>
          <a:prstGeom prst="rect">
            <a:avLst/>
          </a:prstGeom>
          <a:noFill/>
          <a:effectLst>
            <a:outerShdw blurRad="292100" dist="177800" dir="2460000" sx="99000" sy="99000" algn="l" rotWithShape="0">
              <a:prstClr val="black">
                <a:alpha val="39000"/>
              </a:prstClr>
            </a:outerShdw>
          </a:effectLst>
        </p:spPr>
      </p:pic>
      <p:sp>
        <p:nvSpPr>
          <p:cNvPr id="40965" name="TextBox 1"/>
          <p:cNvSpPr txBox="1">
            <a:spLocks noChangeArrowheads="1"/>
          </p:cNvSpPr>
          <p:nvPr/>
        </p:nvSpPr>
        <p:spPr bwMode="auto">
          <a:xfrm>
            <a:off x="181897" y="3348053"/>
            <a:ext cx="11828206" cy="1785064"/>
          </a:xfrm>
          <a:prstGeom prst="rect">
            <a:avLst/>
          </a:prstGeom>
          <a:noFill/>
          <a:ln>
            <a:noFill/>
          </a:ln>
        </p:spPr>
        <p:txBody>
          <a:bodyPr wrap="square" lIns="121881" tIns="60940" rIns="121881" bIns="6094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ts val="0"/>
              </a:spcBef>
              <a:spcAft>
                <a:spcPts val="0"/>
              </a:spcAft>
              <a:buFont typeface="Arial" panose="020B0604020202020204" pitchFamily="34" charset="0"/>
              <a:buNone/>
              <a:defRPr/>
            </a:pPr>
            <a:r>
              <a:rPr lang="zh-CN" altLang="en-US" sz="60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rPr>
              <a:t>知识产权质押融资</a:t>
            </a:r>
            <a:endParaRPr lang="en-US" altLang="zh-CN" sz="60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pPr algn="ctr">
              <a:spcBef>
                <a:spcPts val="0"/>
              </a:spcBef>
              <a:spcAft>
                <a:spcPts val="0"/>
              </a:spcAft>
              <a:buFont typeface="Arial" panose="020B0604020202020204" pitchFamily="34" charset="0"/>
              <a:buNone/>
              <a:defRPr/>
            </a:pPr>
            <a:r>
              <a:rPr lang="zh-CN" altLang="en-US" sz="6000" b="1" kern="100" spc="600" dirty="0">
                <a:solidFill>
                  <a:schemeClr val="bg1"/>
                </a:solidFill>
                <a:latin typeface="宋体" panose="02010600030101010101" pitchFamily="2" charset="-122"/>
                <a:ea typeface="宋体" panose="02010600030101010101" pitchFamily="2" charset="-122"/>
                <a:cs typeface="Times New Roman" panose="02020603050405020304" pitchFamily="18" charset="0"/>
              </a:rPr>
              <a:t>政策分析框架</a:t>
            </a:r>
            <a:endParaRPr lang="zh-CN" altLang="en-US" sz="6000" b="1" kern="100" spc="6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450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987425"/>
            <a:ext cx="15589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229167" y="5274420"/>
            <a:ext cx="8194040" cy="646331"/>
          </a:xfrm>
          <a:prstGeom prst="rect">
            <a:avLst/>
          </a:prstGeom>
          <a:noFill/>
        </p:spPr>
        <p:txBody>
          <a:bodyPr wrap="square">
            <a:spAutoFit/>
          </a:bodyPr>
          <a:lstStyle/>
          <a:p>
            <a:pPr algn="ctr"/>
            <a:r>
              <a:rPr lang="zh-CN"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参考谭春辉等、曾刚和邓胜利、赵雪琴和李天娥的做法</a:t>
            </a:r>
            <a:r>
              <a:rPr lang="en-US"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a:t>
            </a:r>
            <a:endParaRPr lang="en-US"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algn="ctr"/>
            <a:r>
              <a:rPr lang="zh-CN"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本文在分析中国知识产权质押融资政策文本时，构建了知识产权质押融资政策文本的二维分析框架。</a:t>
            </a:r>
            <a:endParaRPr lang="en-US"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algn="ctr"/>
            <a:r>
              <a:rPr lang="zh-CN"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其中，</a:t>
            </a:r>
            <a:r>
              <a:rPr lang="en-US"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X</a:t>
            </a:r>
            <a:r>
              <a:rPr lang="zh-CN"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维度涉及政策工具的类型，</a:t>
            </a:r>
            <a:r>
              <a:rPr lang="en-US"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Y</a:t>
            </a:r>
            <a:r>
              <a:rPr lang="zh-CN" alt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维度涉及政策业务多元主体</a:t>
            </a:r>
            <a:endParaRPr lang="zh-CN" altLang="en-US" sz="1200" dirty="0">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2725" y="1151153"/>
            <a:ext cx="11744959" cy="5533243"/>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2730" y="1852668"/>
            <a:ext cx="11562079" cy="3077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894080" y="1097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 name="图片 2"/>
          <p:cNvPicPr>
            <a:picLocks noChangeAspect="1"/>
          </p:cNvPicPr>
          <p:nvPr/>
        </p:nvPicPr>
        <p:blipFill rotWithShape="1">
          <a:blip r:embed="rId1"/>
          <a:srcRect r="13635" b="47232"/>
          <a:stretch>
            <a:fillRect/>
          </a:stretch>
        </p:blipFill>
        <p:spPr>
          <a:xfrm>
            <a:off x="182725" y="1863593"/>
            <a:ext cx="5861045" cy="3961619"/>
          </a:xfrm>
          <a:prstGeom prst="rect">
            <a:avLst/>
          </a:prstGeom>
          <a:noFill/>
          <a:ln>
            <a:noFill/>
          </a:ln>
        </p:spPr>
      </p:pic>
      <p:pic>
        <p:nvPicPr>
          <p:cNvPr id="4" name="图片 3"/>
          <p:cNvPicPr>
            <a:picLocks noChangeAspect="1"/>
          </p:cNvPicPr>
          <p:nvPr/>
        </p:nvPicPr>
        <p:blipFill rotWithShape="1">
          <a:blip r:embed="rId1"/>
          <a:srcRect t="52991" r="13635" b="3226"/>
          <a:stretch>
            <a:fillRect/>
          </a:stretch>
        </p:blipFill>
        <p:spPr>
          <a:xfrm>
            <a:off x="5867650" y="2229262"/>
            <a:ext cx="6060034" cy="3509002"/>
          </a:xfrm>
          <a:prstGeom prst="rect">
            <a:avLst/>
          </a:prstGeom>
          <a:noFill/>
          <a:ln>
            <a:noFill/>
          </a:ln>
        </p:spPr>
      </p:pic>
      <p:pic>
        <p:nvPicPr>
          <p:cNvPr id="7" name="图片 6"/>
          <p:cNvPicPr>
            <a:picLocks noChangeAspect="1"/>
          </p:cNvPicPr>
          <p:nvPr/>
        </p:nvPicPr>
        <p:blipFill rotWithShape="1">
          <a:blip r:embed="rId1"/>
          <a:srcRect t="150" r="13635" b="95686"/>
          <a:stretch>
            <a:fillRect/>
          </a:stretch>
        </p:blipFill>
        <p:spPr>
          <a:xfrm>
            <a:off x="5867650" y="1867613"/>
            <a:ext cx="6040024" cy="307777"/>
          </a:xfrm>
          <a:prstGeom prst="rect">
            <a:avLst/>
          </a:prstGeom>
          <a:noFill/>
          <a:ln>
            <a:noFill/>
          </a:ln>
        </p:spPr>
      </p:pic>
      <p:sp>
        <p:nvSpPr>
          <p:cNvPr id="9" name="文本框 8"/>
          <p:cNvSpPr txBox="1"/>
          <p:nvPr/>
        </p:nvSpPr>
        <p:spPr>
          <a:xfrm>
            <a:off x="4362498" y="1471843"/>
            <a:ext cx="3082543" cy="276999"/>
          </a:xfrm>
          <a:prstGeom prst="rect">
            <a:avLst/>
          </a:prstGeom>
          <a:noFill/>
        </p:spPr>
        <p:txBody>
          <a:bodyPr wrap="square">
            <a:spAutoFit/>
          </a:bodyPr>
          <a:lstStyle/>
          <a:p>
            <a:pPr algn="ctr"/>
            <a:r>
              <a:rPr lang="zh-CN"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 </a:t>
            </a:r>
            <a:r>
              <a:rPr lang="zh-CN"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中央知识产权质押融资政策汇总</a:t>
            </a:r>
            <a:endParaRPr lang="zh-CN" altLang="en-US" sz="1200" b="1" dirty="0">
              <a:latin typeface="宋体" panose="02010600030101010101" pitchFamily="2" charset="-122"/>
              <a:ea typeface="宋体" panose="02010600030101010101" pitchFamily="2" charset="-122"/>
            </a:endParaRPr>
          </a:p>
        </p:txBody>
      </p:sp>
      <p:cxnSp>
        <p:nvCxnSpPr>
          <p:cNvPr id="12" name="直接连接符 11"/>
          <p:cNvCxnSpPr/>
          <p:nvPr/>
        </p:nvCxnSpPr>
        <p:spPr>
          <a:xfrm>
            <a:off x="172409" y="1863593"/>
            <a:ext cx="11582400" cy="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2725" y="2160445"/>
            <a:ext cx="11572084" cy="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1754809" y="1835523"/>
            <a:ext cx="0" cy="4182998"/>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92730" y="1852668"/>
            <a:ext cx="16109" cy="416585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08839" y="6018521"/>
            <a:ext cx="11545970" cy="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867650" y="2160445"/>
            <a:ext cx="36120" cy="3858076"/>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161939" y="1802713"/>
            <a:ext cx="11724949" cy="4324709"/>
          </a:xfrm>
          <a:prstGeom prst="rect">
            <a:avLst/>
          </a:prstGeom>
        </p:spPr>
      </p:pic>
      <p:sp>
        <p:nvSpPr>
          <p:cNvPr id="20" name="矩形 1"/>
          <p:cNvSpPr>
            <a:spLocks noChangeArrowheads="1"/>
          </p:cNvSpPr>
          <p:nvPr/>
        </p:nvSpPr>
        <p:spPr bwMode="auto">
          <a:xfrm>
            <a:off x="894080" y="309891"/>
            <a:ext cx="53751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2.1 </a:t>
            </a:r>
            <a:r>
              <a:rPr lang="en-US" altLang="zh-CN" sz="36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3600" b="1" dirty="0">
                <a:solidFill>
                  <a:schemeClr val="accent2"/>
                </a:solidFill>
                <a:ea typeface="微软雅黑" panose="020B0503020204020204" pitchFamily="34" charset="-122"/>
              </a:rPr>
              <a:t>维度：政策工具类型</a:t>
            </a:r>
            <a:endParaRPr lang="zh-CN" altLang="en-US" sz="3600" b="1" dirty="0">
              <a:solidFill>
                <a:schemeClr val="accent2"/>
              </a:solidFill>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2720" y="1152036"/>
            <a:ext cx="11744959" cy="5533243"/>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74321" y="1696271"/>
            <a:ext cx="11562079" cy="2025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rotWithShape="1">
          <a:blip r:embed="rId1"/>
          <a:srcRect t="-594" r="10090" b="97830"/>
          <a:stretch>
            <a:fillRect/>
          </a:stretch>
        </p:blipFill>
        <p:spPr>
          <a:xfrm>
            <a:off x="5945019" y="1651221"/>
            <a:ext cx="6193671" cy="218091"/>
          </a:xfrm>
          <a:prstGeom prst="rect">
            <a:avLst/>
          </a:prstGeom>
          <a:noFill/>
          <a:ln>
            <a:noFill/>
          </a:ln>
        </p:spPr>
      </p:pic>
      <p:sp>
        <p:nvSpPr>
          <p:cNvPr id="2" name="Rectangle 2"/>
          <p:cNvSpPr>
            <a:spLocks noChangeArrowheads="1"/>
          </p:cNvSpPr>
          <p:nvPr/>
        </p:nvSpPr>
        <p:spPr bwMode="auto">
          <a:xfrm>
            <a:off x="894080" y="1097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rotWithShape="1">
          <a:blip r:embed="rId1"/>
          <a:srcRect t="-593" r="13444" b="49569"/>
          <a:stretch>
            <a:fillRect/>
          </a:stretch>
        </p:blipFill>
        <p:spPr>
          <a:xfrm>
            <a:off x="274321" y="1651677"/>
            <a:ext cx="5778126" cy="4170971"/>
          </a:xfrm>
          <a:prstGeom prst="rect">
            <a:avLst/>
          </a:prstGeom>
          <a:noFill/>
          <a:ln>
            <a:noFill/>
          </a:ln>
        </p:spPr>
      </p:pic>
      <p:pic>
        <p:nvPicPr>
          <p:cNvPr id="10" name="图片 9"/>
          <p:cNvPicPr>
            <a:picLocks noChangeAspect="1"/>
          </p:cNvPicPr>
          <p:nvPr/>
        </p:nvPicPr>
        <p:blipFill rotWithShape="1">
          <a:blip r:embed="rId1"/>
          <a:srcRect l="-278" t="50000" r="10368" b="2359"/>
          <a:stretch>
            <a:fillRect/>
          </a:stretch>
        </p:blipFill>
        <p:spPr>
          <a:xfrm>
            <a:off x="6053975" y="2103670"/>
            <a:ext cx="6084715" cy="3870408"/>
          </a:xfrm>
          <a:prstGeom prst="rect">
            <a:avLst/>
          </a:prstGeom>
          <a:noFill/>
          <a:ln>
            <a:noFill/>
          </a:ln>
        </p:spPr>
      </p:pic>
      <p:pic>
        <p:nvPicPr>
          <p:cNvPr id="11" name="图片 10"/>
          <p:cNvPicPr>
            <a:picLocks noChangeAspect="1"/>
          </p:cNvPicPr>
          <p:nvPr/>
        </p:nvPicPr>
        <p:blipFill rotWithShape="1">
          <a:blip r:embed="rId1"/>
          <a:srcRect t="42772" r="96683" b="49569"/>
          <a:stretch>
            <a:fillRect/>
          </a:stretch>
        </p:blipFill>
        <p:spPr>
          <a:xfrm>
            <a:off x="6028824" y="2103669"/>
            <a:ext cx="221461" cy="626080"/>
          </a:xfrm>
          <a:prstGeom prst="rect">
            <a:avLst/>
          </a:prstGeom>
          <a:noFill/>
          <a:ln>
            <a:noFill/>
          </a:ln>
        </p:spPr>
      </p:pic>
      <p:sp>
        <p:nvSpPr>
          <p:cNvPr id="14" name="文本框 13"/>
          <p:cNvSpPr txBox="1"/>
          <p:nvPr/>
        </p:nvSpPr>
        <p:spPr>
          <a:xfrm>
            <a:off x="4403747" y="1326019"/>
            <a:ext cx="3082543" cy="276999"/>
          </a:xfrm>
          <a:prstGeom prst="rect">
            <a:avLst/>
          </a:prstGeom>
          <a:noFill/>
        </p:spPr>
        <p:txBody>
          <a:bodyPr wrap="square">
            <a:spAutoFit/>
          </a:bodyPr>
          <a:lstStyle/>
          <a:p>
            <a:pPr algn="ct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lang="en-US" altLang="zh-CN"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 </a:t>
            </a:r>
            <a:r>
              <a:rPr lang="zh-CN" altLang="en-US" sz="12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政策工具分类与阐释</a:t>
            </a:r>
            <a:endParaRPr lang="zh-CN" altLang="en-US" sz="1200" b="1" dirty="0">
              <a:latin typeface="宋体" panose="02010600030101010101" pitchFamily="2" charset="-122"/>
              <a:ea typeface="宋体" panose="02010600030101010101" pitchFamily="2" charset="-122"/>
            </a:endParaRPr>
          </a:p>
        </p:txBody>
      </p:sp>
      <p:cxnSp>
        <p:nvCxnSpPr>
          <p:cNvPr id="18" name="直接连接符 17"/>
          <p:cNvCxnSpPr/>
          <p:nvPr/>
        </p:nvCxnSpPr>
        <p:spPr>
          <a:xfrm>
            <a:off x="274321" y="1898540"/>
            <a:ext cx="11562079" cy="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4321" y="1696271"/>
            <a:ext cx="11562079" cy="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4321" y="6064568"/>
            <a:ext cx="11570722" cy="999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45019" y="1898540"/>
            <a:ext cx="27677" cy="4176021"/>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0217" y="1696271"/>
            <a:ext cx="25151" cy="4368297"/>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845043" y="1689143"/>
            <a:ext cx="0" cy="4385418"/>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209037" y="1603909"/>
            <a:ext cx="11672323" cy="4515246"/>
          </a:xfrm>
          <a:prstGeom prst="rect">
            <a:avLst/>
          </a:prstGeom>
        </p:spPr>
      </p:pic>
      <p:sp>
        <p:nvSpPr>
          <p:cNvPr id="5" name="矩形 1"/>
          <p:cNvSpPr>
            <a:spLocks noChangeArrowheads="1"/>
          </p:cNvSpPr>
          <p:nvPr/>
        </p:nvSpPr>
        <p:spPr bwMode="auto">
          <a:xfrm>
            <a:off x="894080" y="309891"/>
            <a:ext cx="53751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2.1 </a:t>
            </a:r>
            <a:r>
              <a:rPr lang="en-US" altLang="zh-CN" sz="36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3600" b="1" dirty="0">
                <a:solidFill>
                  <a:schemeClr val="accent2"/>
                </a:solidFill>
                <a:ea typeface="微软雅黑" panose="020B0503020204020204" pitchFamily="34" charset="-122"/>
              </a:rPr>
              <a:t>维度：政策工具类型</a:t>
            </a:r>
            <a:endParaRPr lang="zh-CN" altLang="en-US" sz="3600" b="1" dirty="0">
              <a:solidFill>
                <a:schemeClr val="accent2"/>
              </a:solidFill>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t="11729" b="16090"/>
          <a:stretch>
            <a:fillRect/>
          </a:stretch>
        </p:blipFill>
        <p:spPr>
          <a:xfrm>
            <a:off x="182724" y="1148535"/>
            <a:ext cx="11744959" cy="5607864"/>
          </a:xfrm>
          <a:prstGeom prst="rect">
            <a:avLst/>
          </a:prstGeom>
        </p:spPr>
      </p:pic>
      <p:sp>
        <p:nvSpPr>
          <p:cNvPr id="3" name="矩形 2"/>
          <p:cNvSpPr/>
          <p:nvPr/>
        </p:nvSpPr>
        <p:spPr>
          <a:xfrm>
            <a:off x="182725" y="1151153"/>
            <a:ext cx="11744959" cy="5607865"/>
          </a:xfrm>
          <a:prstGeom prst="rect">
            <a:avLst/>
          </a:prstGeom>
          <a:solidFill>
            <a:srgbClr val="F5F7F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07" name="矩形 1"/>
          <p:cNvSpPr>
            <a:spLocks noChangeArrowheads="1"/>
          </p:cNvSpPr>
          <p:nvPr/>
        </p:nvSpPr>
        <p:spPr bwMode="auto">
          <a:xfrm>
            <a:off x="894080" y="309891"/>
            <a:ext cx="53751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accent2"/>
                </a:solidFill>
                <a:ea typeface="微软雅黑" panose="020B0503020204020204" pitchFamily="34" charset="-122"/>
              </a:rPr>
              <a:t>2.1 </a:t>
            </a:r>
            <a:r>
              <a:rPr lang="en-US" altLang="zh-CN" sz="36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3600" b="1" dirty="0">
                <a:solidFill>
                  <a:schemeClr val="accent2"/>
                </a:solidFill>
                <a:ea typeface="微软雅黑" panose="020B0503020204020204" pitchFamily="34" charset="-122"/>
              </a:rPr>
              <a:t>维度：政策工具类型</a:t>
            </a:r>
            <a:endParaRPr lang="zh-CN" altLang="en-US" sz="3600" b="1" dirty="0">
              <a:solidFill>
                <a:schemeClr val="accent2"/>
              </a:solidFill>
              <a:ea typeface="微软雅黑" panose="020B0503020204020204" pitchFamily="34" charset="-122"/>
            </a:endParaRPr>
          </a:p>
        </p:txBody>
      </p:sp>
      <p:sp>
        <p:nvSpPr>
          <p:cNvPr id="2" name="Rectangle 2"/>
          <p:cNvSpPr>
            <a:spLocks noChangeArrowheads="1"/>
          </p:cNvSpPr>
          <p:nvPr/>
        </p:nvSpPr>
        <p:spPr bwMode="auto">
          <a:xfrm>
            <a:off x="894080" y="1097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p:nvPr/>
        </p:nvGraphicFramePr>
        <p:xfrm>
          <a:off x="2260616" y="1221205"/>
          <a:ext cx="6701238" cy="4947919"/>
        </p:xfrm>
        <a:graphic>
          <a:graphicData uri="http://schemas.openxmlformats.org/presentationml/2006/ole">
            <mc:AlternateContent xmlns:mc="http://schemas.openxmlformats.org/markup-compatibility/2006">
              <mc:Choice xmlns:v="urn:schemas-microsoft-com:vml" Requires="v">
                <p:oleObj spid="_x0000_s5" name="" r:id="rId2" imgW="4186555" imgH="3200400" progId="Visio.Drawing.15">
                  <p:embed/>
                </p:oleObj>
              </mc:Choice>
              <mc:Fallback>
                <p:oleObj name="" r:id="rId2" imgW="4186555" imgH="3200400" progId="Visio.Drawing.15">
                  <p:embed/>
                  <p:pic>
                    <p:nvPicPr>
                      <p:cNvPr id="0" name="Objec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16" y="1221205"/>
                        <a:ext cx="6701238" cy="4947919"/>
                      </a:xfrm>
                      <a:prstGeom prst="rect">
                        <a:avLst/>
                      </a:prstGeom>
                      <a:noFill/>
                    </p:spPr>
                  </p:pic>
                </p:oleObj>
              </mc:Fallback>
            </mc:AlternateContent>
          </a:graphicData>
        </a:graphic>
      </p:graphicFrame>
      <p:sp>
        <p:nvSpPr>
          <p:cNvPr id="7" name="文本框 6"/>
          <p:cNvSpPr txBox="1"/>
          <p:nvPr/>
        </p:nvSpPr>
        <p:spPr>
          <a:xfrm>
            <a:off x="3512941" y="6310182"/>
            <a:ext cx="4196588" cy="307777"/>
          </a:xfrm>
          <a:prstGeom prst="rect">
            <a:avLst/>
          </a:prstGeom>
          <a:noFill/>
        </p:spPr>
        <p:txBody>
          <a:bodyPr wrap="square">
            <a:spAutoFit/>
          </a:bodyPr>
          <a:lstStyle/>
          <a:p>
            <a:pPr algn="ctr"/>
            <a:r>
              <a:rPr lang="zh-CN" altLang="en-US" sz="14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图</a:t>
            </a:r>
            <a:r>
              <a:rPr lang="en-US" altLang="zh-CN" sz="14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 </a:t>
            </a:r>
            <a:r>
              <a:rPr lang="zh-CN" altLang="en-US" sz="14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政策工具与知识产权质押融资的作用关系</a:t>
            </a:r>
            <a:endParaRPr lang="zh-CN" altLang="en-US" sz="1400" b="1" dirty="0">
              <a:latin typeface="宋体" panose="02010600030101010101" pitchFamily="2" charset="-122"/>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PP_MARK_KEY" val="3d2d3e7c-935d-4495-91db-85381a0287c3"/>
  <p:tag name="COMMONDATA" val="eyJoZGlkIjoiODI1YjY4MWExOWJhZjgxMTg3YWRiZjkyNjZiMmVm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6611</Words>
  <Application>WPS 演示</Application>
  <PresentationFormat>宽屏</PresentationFormat>
  <Paragraphs>827</Paragraphs>
  <Slides>25</Slides>
  <Notes>32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25</vt:i4>
      </vt:variant>
    </vt:vector>
  </HeadingPairs>
  <TitlesOfParts>
    <vt:vector size="44" baseType="lpstr">
      <vt:lpstr>Arial</vt:lpstr>
      <vt:lpstr>宋体</vt:lpstr>
      <vt:lpstr>Wingdings</vt:lpstr>
      <vt:lpstr>微软雅黑</vt:lpstr>
      <vt:lpstr>Heiti SC Light</vt:lpstr>
      <vt:lpstr>Calibri</vt:lpstr>
      <vt:lpstr>Times New Roman</vt:lpstr>
      <vt:lpstr>等线</vt:lpstr>
      <vt:lpstr>Arial</vt:lpstr>
      <vt:lpstr>黑体</vt:lpstr>
      <vt:lpstr>Helvetica Neue Light</vt:lpstr>
      <vt:lpstr>Helvetica</vt:lpstr>
      <vt:lpstr>獅尾D露西-Regular</vt:lpstr>
      <vt:lpstr>Arial Unicode MS</vt:lpstr>
      <vt:lpstr>等线 Light</vt:lpstr>
      <vt:lpstr>Yu Gothic UI</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3534812505@qq.com</dc:creator>
  <cp:lastModifiedBy>Zyr</cp:lastModifiedBy>
  <cp:revision>14</cp:revision>
  <dcterms:created xsi:type="dcterms:W3CDTF">2022-10-25T13:26:00Z</dcterms:created>
  <dcterms:modified xsi:type="dcterms:W3CDTF">2023-07-12T02:23:14Z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A1020ED6C3DD43F6AEFDA212C696C99E_13</vt:lpwstr>
  </property>
  <property fmtid="{D5CDD505-2E9C-101B-9397-08002B2CF9AE}" pid="3" name="KSOProductBuildVer">
    <vt:lpwstr>2052-11.1.0.14309</vt:lpwstr>
  </property>
</Properties>
</file>